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2" r:id="rId3"/>
    <p:sldMasterId id="2147483707" r:id="rId4"/>
    <p:sldMasterId id="2147483724" r:id="rId5"/>
    <p:sldMasterId id="2147483737" r:id="rId6"/>
  </p:sldMasterIdLst>
  <p:notesMasterIdLst>
    <p:notesMasterId r:id="rId57"/>
  </p:notesMasterIdLst>
  <p:sldIdLst>
    <p:sldId id="256" r:id="rId7"/>
    <p:sldId id="259" r:id="rId8"/>
    <p:sldId id="257" r:id="rId9"/>
    <p:sldId id="258" r:id="rId10"/>
    <p:sldId id="260" r:id="rId11"/>
    <p:sldId id="261" r:id="rId12"/>
    <p:sldId id="311" r:id="rId13"/>
    <p:sldId id="299" r:id="rId14"/>
    <p:sldId id="305" r:id="rId15"/>
    <p:sldId id="306" r:id="rId16"/>
    <p:sldId id="300" r:id="rId17"/>
    <p:sldId id="302" r:id="rId18"/>
    <p:sldId id="312" r:id="rId19"/>
    <p:sldId id="262" r:id="rId20"/>
    <p:sldId id="263" r:id="rId21"/>
    <p:sldId id="264" r:id="rId22"/>
    <p:sldId id="265" r:id="rId23"/>
    <p:sldId id="266" r:id="rId24"/>
    <p:sldId id="307" r:id="rId25"/>
    <p:sldId id="308" r:id="rId26"/>
    <p:sldId id="309" r:id="rId27"/>
    <p:sldId id="310" r:id="rId28"/>
    <p:sldId id="268" r:id="rId29"/>
    <p:sldId id="269" r:id="rId30"/>
    <p:sldId id="270" r:id="rId31"/>
    <p:sldId id="271" r:id="rId32"/>
    <p:sldId id="272"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5" r:id="rId54"/>
    <p:sldId id="297" r:id="rId55"/>
    <p:sldId id="301" r:id="rId56"/>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2" y="67"/>
      </p:cViewPr>
      <p:guideLst/>
    </p:cSldViewPr>
  </p:slideViewPr>
  <p:notesTextViewPr>
    <p:cViewPr>
      <p:scale>
        <a:sx n="1" d="1"/>
        <a:sy n="1" d="1"/>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MD%20AGROMET\Desktop\weekly%20dynamic%20feedbac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IMD%20AGROMET\Desktop\weekly%20dynamic%20feedbac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13314119447864E-2"/>
          <c:y val="5.0925925925925923E-2"/>
          <c:w val="0.7306869653552498"/>
          <c:h val="0.78455234762321358"/>
        </c:manualLayout>
      </c:layout>
      <c:barChart>
        <c:barDir val="col"/>
        <c:grouping val="clustered"/>
        <c:varyColors val="0"/>
        <c:ser>
          <c:idx val="0"/>
          <c:order val="0"/>
          <c:tx>
            <c:strRef>
              <c:f>Sheet1!$B$1</c:f>
              <c:strCache>
                <c:ptCount val="1"/>
                <c:pt idx="0">
                  <c:v>No of Block</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Dec-20</c:v>
                </c:pt>
                <c:pt idx="1">
                  <c:v>Mar-21</c:v>
                </c:pt>
                <c:pt idx="2">
                  <c:v>Jun-21</c:v>
                </c:pt>
                <c:pt idx="3">
                  <c:v>Sep-21</c:v>
                </c:pt>
                <c:pt idx="4">
                  <c:v>Dec 21 (Till 10)</c:v>
                </c:pt>
              </c:strCache>
            </c:strRef>
          </c:cat>
          <c:val>
            <c:numRef>
              <c:f>Sheet1!$B$2:$B$6</c:f>
              <c:numCache>
                <c:formatCode>General</c:formatCode>
                <c:ptCount val="5"/>
                <c:pt idx="0">
                  <c:v>1394</c:v>
                </c:pt>
                <c:pt idx="1">
                  <c:v>2148</c:v>
                </c:pt>
                <c:pt idx="2">
                  <c:v>2388</c:v>
                </c:pt>
                <c:pt idx="3">
                  <c:v>3236</c:v>
                </c:pt>
                <c:pt idx="4">
                  <c:v>3325</c:v>
                </c:pt>
              </c:numCache>
            </c:numRef>
          </c:val>
          <c:extLst xmlns:c16r2="http://schemas.microsoft.com/office/drawing/2015/06/chart">
            <c:ext xmlns:c16="http://schemas.microsoft.com/office/drawing/2014/chart" uri="{C3380CC4-5D6E-409C-BE32-E72D297353CC}">
              <c16:uniqueId val="{00000000-0B93-4630-A0C3-C00937C0B15F}"/>
            </c:ext>
          </c:extLst>
        </c:ser>
        <c:ser>
          <c:idx val="1"/>
          <c:order val="1"/>
          <c:tx>
            <c:strRef>
              <c:f>Sheet1!$C$1</c:f>
              <c:strCache>
                <c:ptCount val="1"/>
                <c:pt idx="0">
                  <c:v>No of Whatsapp Gr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Dec-20</c:v>
                </c:pt>
                <c:pt idx="1">
                  <c:v>Mar-21</c:v>
                </c:pt>
                <c:pt idx="2">
                  <c:v>Jun-21</c:v>
                </c:pt>
                <c:pt idx="3">
                  <c:v>Sep-21</c:v>
                </c:pt>
                <c:pt idx="4">
                  <c:v>Dec 21 (Till 10)</c:v>
                </c:pt>
              </c:strCache>
            </c:strRef>
          </c:cat>
          <c:val>
            <c:numRef>
              <c:f>Sheet1!$C$2:$C$6</c:f>
              <c:numCache>
                <c:formatCode>General</c:formatCode>
                <c:ptCount val="5"/>
                <c:pt idx="0">
                  <c:v>1791</c:v>
                </c:pt>
                <c:pt idx="1">
                  <c:v>3252</c:v>
                </c:pt>
                <c:pt idx="2">
                  <c:v>5361</c:v>
                </c:pt>
                <c:pt idx="3">
                  <c:v>9253</c:v>
                </c:pt>
                <c:pt idx="4">
                  <c:v>10464</c:v>
                </c:pt>
              </c:numCache>
            </c:numRef>
          </c:val>
          <c:extLst xmlns:c16r2="http://schemas.microsoft.com/office/drawing/2015/06/chart">
            <c:ext xmlns:c16="http://schemas.microsoft.com/office/drawing/2014/chart" uri="{C3380CC4-5D6E-409C-BE32-E72D297353CC}">
              <c16:uniqueId val="{00000001-0B93-4630-A0C3-C00937C0B15F}"/>
            </c:ext>
          </c:extLst>
        </c:ser>
        <c:dLbls>
          <c:showLegendKey val="0"/>
          <c:showVal val="0"/>
          <c:showCatName val="0"/>
          <c:showSerName val="0"/>
          <c:showPercent val="0"/>
          <c:showBubbleSize val="0"/>
        </c:dLbls>
        <c:gapWidth val="150"/>
        <c:axId val="252109072"/>
        <c:axId val="252109464"/>
      </c:barChart>
      <c:catAx>
        <c:axId val="252109072"/>
        <c:scaling>
          <c:orientation val="minMax"/>
        </c:scaling>
        <c:delete val="0"/>
        <c:axPos val="b"/>
        <c:numFmt formatCode="General" sourceLinked="1"/>
        <c:majorTickMark val="out"/>
        <c:minorTickMark val="none"/>
        <c:tickLblPos val="nextTo"/>
        <c:crossAx val="252109464"/>
        <c:crosses val="autoZero"/>
        <c:auto val="1"/>
        <c:lblAlgn val="ctr"/>
        <c:lblOffset val="100"/>
        <c:noMultiLvlLbl val="0"/>
      </c:catAx>
      <c:valAx>
        <c:axId val="252109464"/>
        <c:scaling>
          <c:orientation val="minMax"/>
        </c:scaling>
        <c:delete val="0"/>
        <c:axPos val="l"/>
        <c:majorGridlines/>
        <c:numFmt formatCode="General" sourceLinked="1"/>
        <c:majorTickMark val="out"/>
        <c:minorTickMark val="none"/>
        <c:tickLblPos val="nextTo"/>
        <c:crossAx val="252109072"/>
        <c:crosses val="autoZero"/>
        <c:crossBetween val="between"/>
      </c:valAx>
    </c:plotArea>
    <c:legend>
      <c:legendPos val="r"/>
      <c:layout>
        <c:manualLayout>
          <c:xMode val="edge"/>
          <c:yMode val="edge"/>
          <c:x val="0.8133873896235827"/>
          <c:y val="0.42100357247010789"/>
          <c:w val="0.16994598967598407"/>
          <c:h val="0.31077063283756212"/>
        </c:manualLayout>
      </c:layout>
      <c:overlay val="0"/>
    </c:legend>
    <c:plotVisOnly val="1"/>
    <c:dispBlanksAs val="gap"/>
    <c:showDLblsOverMax val="0"/>
  </c:chart>
  <c:spPr>
    <a:solidFill>
      <a:schemeClr val="accent5">
        <a:lumMod val="40000"/>
        <a:lumOff val="60000"/>
      </a:schemeClr>
    </a:solid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86179668717884"/>
          <c:y val="5.0925925925925923E-2"/>
          <c:w val="0.74233432585632642"/>
          <c:h val="0.78455234762321358"/>
        </c:manualLayout>
      </c:layout>
      <c:barChart>
        <c:barDir val="col"/>
        <c:grouping val="clustered"/>
        <c:varyColors val="0"/>
        <c:ser>
          <c:idx val="0"/>
          <c:order val="0"/>
          <c:tx>
            <c:strRef>
              <c:f>Sheet1!$B$9</c:f>
              <c:strCache>
                <c:ptCount val="1"/>
                <c:pt idx="0">
                  <c:v>No of Village </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Sheet1!$A$10:$A$14</c:f>
              <c:strCache>
                <c:ptCount val="5"/>
                <c:pt idx="0">
                  <c:v>Dec-20</c:v>
                </c:pt>
                <c:pt idx="1">
                  <c:v>Mar-21</c:v>
                </c:pt>
                <c:pt idx="2">
                  <c:v>Jun-21</c:v>
                </c:pt>
                <c:pt idx="3">
                  <c:v>Sep-21</c:v>
                </c:pt>
                <c:pt idx="4">
                  <c:v>Dec 21 (Till 10)</c:v>
                </c:pt>
              </c:strCache>
            </c:strRef>
          </c:cat>
          <c:val>
            <c:numRef>
              <c:f>Sheet1!$B$10:$B$14</c:f>
              <c:numCache>
                <c:formatCode>General</c:formatCode>
                <c:ptCount val="5"/>
                <c:pt idx="0">
                  <c:v>21284</c:v>
                </c:pt>
                <c:pt idx="1">
                  <c:v>46668</c:v>
                </c:pt>
                <c:pt idx="2">
                  <c:v>55717</c:v>
                </c:pt>
                <c:pt idx="3">
                  <c:v>83645</c:v>
                </c:pt>
                <c:pt idx="4">
                  <c:v>91881</c:v>
                </c:pt>
              </c:numCache>
            </c:numRef>
          </c:val>
          <c:extLst xmlns:c16r2="http://schemas.microsoft.com/office/drawing/2015/06/chart">
            <c:ext xmlns:c16="http://schemas.microsoft.com/office/drawing/2014/chart" uri="{C3380CC4-5D6E-409C-BE32-E72D297353CC}">
              <c16:uniqueId val="{00000000-985C-4FBD-8626-C662796DD061}"/>
            </c:ext>
          </c:extLst>
        </c:ser>
        <c:ser>
          <c:idx val="1"/>
          <c:order val="1"/>
          <c:tx>
            <c:strRef>
              <c:f>Sheet1!$C$9</c:f>
              <c:strCache>
                <c:ptCount val="1"/>
                <c:pt idx="0">
                  <c:v>No of Farmers</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Sheet1!$A$10:$A$14</c:f>
              <c:strCache>
                <c:ptCount val="5"/>
                <c:pt idx="0">
                  <c:v>Dec-20</c:v>
                </c:pt>
                <c:pt idx="1">
                  <c:v>Mar-21</c:v>
                </c:pt>
                <c:pt idx="2">
                  <c:v>Jun-21</c:v>
                </c:pt>
                <c:pt idx="3">
                  <c:v>Sep-21</c:v>
                </c:pt>
                <c:pt idx="4">
                  <c:v>Dec 21 (Till 10)</c:v>
                </c:pt>
              </c:strCache>
            </c:strRef>
          </c:cat>
          <c:val>
            <c:numRef>
              <c:f>Sheet1!$C$10:$C$14</c:f>
              <c:numCache>
                <c:formatCode>General</c:formatCode>
                <c:ptCount val="5"/>
                <c:pt idx="0">
                  <c:v>257567</c:v>
                </c:pt>
                <c:pt idx="1">
                  <c:v>515610</c:v>
                </c:pt>
                <c:pt idx="2">
                  <c:v>660440</c:v>
                </c:pt>
                <c:pt idx="3">
                  <c:v>976309</c:v>
                </c:pt>
                <c:pt idx="4">
                  <c:v>983364</c:v>
                </c:pt>
              </c:numCache>
            </c:numRef>
          </c:val>
          <c:extLst xmlns:c16r2="http://schemas.microsoft.com/office/drawing/2015/06/chart">
            <c:ext xmlns:c16="http://schemas.microsoft.com/office/drawing/2014/chart" uri="{C3380CC4-5D6E-409C-BE32-E72D297353CC}">
              <c16:uniqueId val="{00000001-985C-4FBD-8626-C662796DD061}"/>
            </c:ext>
          </c:extLst>
        </c:ser>
        <c:dLbls>
          <c:showLegendKey val="0"/>
          <c:showVal val="0"/>
          <c:showCatName val="0"/>
          <c:showSerName val="0"/>
          <c:showPercent val="0"/>
          <c:showBubbleSize val="0"/>
        </c:dLbls>
        <c:gapWidth val="150"/>
        <c:axId val="252102016"/>
        <c:axId val="252107504"/>
      </c:barChart>
      <c:catAx>
        <c:axId val="252102016"/>
        <c:scaling>
          <c:orientation val="minMax"/>
        </c:scaling>
        <c:delete val="0"/>
        <c:axPos val="b"/>
        <c:numFmt formatCode="General" sourceLinked="0"/>
        <c:majorTickMark val="out"/>
        <c:minorTickMark val="none"/>
        <c:tickLblPos val="nextTo"/>
        <c:crossAx val="252107504"/>
        <c:crosses val="autoZero"/>
        <c:auto val="1"/>
        <c:lblAlgn val="ctr"/>
        <c:lblOffset val="100"/>
        <c:noMultiLvlLbl val="0"/>
      </c:catAx>
      <c:valAx>
        <c:axId val="252107504"/>
        <c:scaling>
          <c:orientation val="minMax"/>
        </c:scaling>
        <c:delete val="0"/>
        <c:axPos val="l"/>
        <c:majorGridlines/>
        <c:numFmt formatCode="General" sourceLinked="1"/>
        <c:majorTickMark val="out"/>
        <c:minorTickMark val="none"/>
        <c:tickLblPos val="nextTo"/>
        <c:crossAx val="252102016"/>
        <c:crosses val="autoZero"/>
        <c:crossBetween val="between"/>
      </c:valAx>
    </c:plotArea>
    <c:legend>
      <c:legendPos val="r"/>
      <c:layout>
        <c:manualLayout>
          <c:xMode val="edge"/>
          <c:yMode val="edge"/>
          <c:x val="0.83202805531661483"/>
          <c:y val="0.42100357247010789"/>
          <c:w val="0.15452656653212474"/>
          <c:h val="0.24595581802274721"/>
        </c:manualLayout>
      </c:layout>
      <c:overlay val="0"/>
    </c:legend>
    <c:plotVisOnly val="1"/>
    <c:dispBlanksAs val="gap"/>
    <c:showDLblsOverMax val="0"/>
  </c:chart>
  <c:spPr>
    <a:solidFill>
      <a:schemeClr val="accent5">
        <a:lumMod val="40000"/>
        <a:lumOff val="60000"/>
      </a:schemeClr>
    </a:solidFill>
    <a:ln>
      <a:solidFill>
        <a:schemeClr val="tx1"/>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IN"/>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96E42073-5B2C-426B-AB8D-86384836046E}" type="datetimeFigureOut">
              <a:rPr lang="en-IN" smtClean="0"/>
              <a:t>24-07-2024</a:t>
            </a:fld>
            <a:endParaRPr lang="en-IN"/>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IN"/>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IN"/>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94855D94-FFC5-4E80-AE2E-FD0F84A0D718}" type="slidenum">
              <a:rPr lang="en-IN" smtClean="0"/>
              <a:t>‹#›</a:t>
            </a:fld>
            <a:endParaRPr lang="en-IN"/>
          </a:p>
        </p:txBody>
      </p:sp>
    </p:spTree>
    <p:extLst>
      <p:ext uri="{BB962C8B-B14F-4D97-AF65-F5344CB8AC3E}">
        <p14:creationId xmlns:p14="http://schemas.microsoft.com/office/powerpoint/2010/main" val="287615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4855D94-FFC5-4E80-AE2E-FD0F84A0D718}" type="slidenum">
              <a:rPr lang="en-IN" smtClean="0"/>
              <a:t>15</a:t>
            </a:fld>
            <a:endParaRPr lang="en-IN"/>
          </a:p>
        </p:txBody>
      </p:sp>
    </p:spTree>
    <p:extLst>
      <p:ext uri="{BB962C8B-B14F-4D97-AF65-F5344CB8AC3E}">
        <p14:creationId xmlns:p14="http://schemas.microsoft.com/office/powerpoint/2010/main" val="244622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ABF2EB48-73F7-4FEE-A6C5-759C80666DE4}"/>
              </a:ext>
            </a:extLst>
          </p:cNvPr>
          <p:cNvSpPr>
            <a:spLocks noGrp="1" noRot="1" noChangeAspect="1" noChangeArrowheads="1" noTextEdit="1"/>
          </p:cNvSpPr>
          <p:nvPr>
            <p:ph type="sldImg"/>
          </p:nvPr>
        </p:nvSpPr>
        <p:spPr bwMode="auto">
          <a:xfrm>
            <a:off x="685800" y="1163638"/>
            <a:ext cx="5583238"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xmlns="" id="{7CF2AFE6-98D9-4FDA-BF0E-DCA6427E3B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IN"/>
          </a:p>
        </p:txBody>
      </p:sp>
      <p:sp>
        <p:nvSpPr>
          <p:cNvPr id="6148" name="Slide Number Placeholder 3">
            <a:extLst>
              <a:ext uri="{FF2B5EF4-FFF2-40B4-BE49-F238E27FC236}">
                <a16:creationId xmlns:a16="http://schemas.microsoft.com/office/drawing/2014/main" xmlns="" id="{14087D3C-A4C7-431C-BB43-E6E38E32BA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panose="020B0604020202020204" pitchFamily="34" charset="0"/>
                <a:cs typeface="Arial" panose="020B0604020202020204" pitchFamily="34" charset="0"/>
              </a:defRPr>
            </a:lvl1pPr>
            <a:lvl2pPr marL="754936" indent="-290360">
              <a:defRPr sz="1200" b="1">
                <a:solidFill>
                  <a:schemeClr val="tx1"/>
                </a:solidFill>
                <a:latin typeface="Arial" panose="020B0604020202020204" pitchFamily="34" charset="0"/>
                <a:cs typeface="Arial" panose="020B0604020202020204" pitchFamily="34" charset="0"/>
              </a:defRPr>
            </a:lvl2pPr>
            <a:lvl3pPr marL="1161441" indent="-232288">
              <a:defRPr sz="1200" b="1">
                <a:solidFill>
                  <a:schemeClr val="tx1"/>
                </a:solidFill>
                <a:latin typeface="Arial" panose="020B0604020202020204" pitchFamily="34" charset="0"/>
                <a:cs typeface="Arial" panose="020B0604020202020204" pitchFamily="34" charset="0"/>
              </a:defRPr>
            </a:lvl3pPr>
            <a:lvl4pPr marL="1626016" indent="-232288">
              <a:defRPr sz="1200" b="1">
                <a:solidFill>
                  <a:schemeClr val="tx1"/>
                </a:solidFill>
                <a:latin typeface="Arial" panose="020B0604020202020204" pitchFamily="34" charset="0"/>
                <a:cs typeface="Arial" panose="020B0604020202020204" pitchFamily="34" charset="0"/>
              </a:defRPr>
            </a:lvl4pPr>
            <a:lvl5pPr marL="2090593" indent="-232288">
              <a:defRPr sz="1200" b="1">
                <a:solidFill>
                  <a:schemeClr val="tx1"/>
                </a:solidFill>
                <a:latin typeface="Arial" panose="020B0604020202020204" pitchFamily="34" charset="0"/>
                <a:cs typeface="Arial" panose="020B0604020202020204" pitchFamily="34" charset="0"/>
              </a:defRPr>
            </a:lvl5pPr>
            <a:lvl6pPr marL="2555168" indent="-232288"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3019744" indent="-232288"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84322" indent="-232288"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948897" indent="-232288"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fld id="{1E4667CC-D785-45AA-AE96-DBA147821899}" type="slidenum">
              <a:rPr lang="en-US" altLang="en-US" b="0">
                <a:solidFill>
                  <a:prstClr val="black"/>
                </a:solidFill>
              </a:rPr>
              <a:pPr/>
              <a:t>26</a:t>
            </a:fld>
            <a:endParaRPr lang="en-US" altLang="en-US" b="0">
              <a:solidFill>
                <a:prstClr val="black"/>
              </a:solidFill>
            </a:endParaRPr>
          </a:p>
        </p:txBody>
      </p:sp>
    </p:spTree>
    <p:extLst>
      <p:ext uri="{BB962C8B-B14F-4D97-AF65-F5344CB8AC3E}">
        <p14:creationId xmlns:p14="http://schemas.microsoft.com/office/powerpoint/2010/main" val="282631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638"/>
            <a:ext cx="5583238" cy="3141662"/>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602DBB5F-35DD-4CB3-82AB-F6311188E190}"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78369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74650" y="698500"/>
            <a:ext cx="6205538" cy="3490913"/>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0964" name="Slide Number Placeholder 3"/>
          <p:cNvSpPr>
            <a:spLocks noGrp="1"/>
          </p:cNvSpPr>
          <p:nvPr>
            <p:ph type="sldNum" sz="quarter" idx="5"/>
          </p:nvPr>
        </p:nvSpPr>
        <p:spPr bwMode="auto">
          <a:noFill/>
          <a:ln>
            <a:miter lim="800000"/>
            <a:headEnd/>
            <a:tailEnd/>
          </a:ln>
        </p:spPr>
        <p:txBody>
          <a:bodyPr/>
          <a:lstStyle/>
          <a:p>
            <a:fld id="{EAF663CB-6666-4310-AB69-A914B4731B4C}"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0826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02DBB5F-35DD-4CB3-82AB-F6311188E19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57953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828" indent="-285703">
              <a:defRPr sz="2000">
                <a:solidFill>
                  <a:schemeClr val="tx1"/>
                </a:solidFill>
                <a:latin typeface="Arial" charset="0"/>
                <a:cs typeface="Arial" charset="0"/>
              </a:defRPr>
            </a:lvl2pPr>
            <a:lvl3pPr marL="1142812" indent="-228563">
              <a:defRPr sz="2000">
                <a:solidFill>
                  <a:schemeClr val="tx1"/>
                </a:solidFill>
                <a:latin typeface="Arial" charset="0"/>
                <a:cs typeface="Arial" charset="0"/>
              </a:defRPr>
            </a:lvl3pPr>
            <a:lvl4pPr marL="1599938" indent="-228563">
              <a:defRPr sz="2000">
                <a:solidFill>
                  <a:schemeClr val="tx1"/>
                </a:solidFill>
                <a:latin typeface="Arial" charset="0"/>
                <a:cs typeface="Arial" charset="0"/>
              </a:defRPr>
            </a:lvl4pPr>
            <a:lvl5pPr marL="2057062" indent="-228563">
              <a:defRPr sz="2000">
                <a:solidFill>
                  <a:schemeClr val="tx1"/>
                </a:solidFill>
                <a:latin typeface="Arial" charset="0"/>
                <a:cs typeface="Arial" charset="0"/>
              </a:defRPr>
            </a:lvl5pPr>
            <a:lvl6pPr marL="2514187" indent="-228563" eaLnBrk="0" fontAlgn="base" hangingPunct="0">
              <a:spcBef>
                <a:spcPct val="0"/>
              </a:spcBef>
              <a:spcAft>
                <a:spcPct val="0"/>
              </a:spcAft>
              <a:defRPr sz="2000">
                <a:solidFill>
                  <a:schemeClr val="tx1"/>
                </a:solidFill>
                <a:latin typeface="Arial" charset="0"/>
                <a:cs typeface="Arial" charset="0"/>
              </a:defRPr>
            </a:lvl6pPr>
            <a:lvl7pPr marL="2971313" indent="-228563" eaLnBrk="0" fontAlgn="base" hangingPunct="0">
              <a:spcBef>
                <a:spcPct val="0"/>
              </a:spcBef>
              <a:spcAft>
                <a:spcPct val="0"/>
              </a:spcAft>
              <a:defRPr sz="2000">
                <a:solidFill>
                  <a:schemeClr val="tx1"/>
                </a:solidFill>
                <a:latin typeface="Arial" charset="0"/>
                <a:cs typeface="Arial" charset="0"/>
              </a:defRPr>
            </a:lvl7pPr>
            <a:lvl8pPr marL="3428437" indent="-228563" eaLnBrk="0" fontAlgn="base" hangingPunct="0">
              <a:spcBef>
                <a:spcPct val="0"/>
              </a:spcBef>
              <a:spcAft>
                <a:spcPct val="0"/>
              </a:spcAft>
              <a:defRPr sz="2000">
                <a:solidFill>
                  <a:schemeClr val="tx1"/>
                </a:solidFill>
                <a:latin typeface="Arial" charset="0"/>
                <a:cs typeface="Arial" charset="0"/>
              </a:defRPr>
            </a:lvl8pPr>
            <a:lvl9pPr marL="3885563" indent="-228563" eaLnBrk="0" fontAlgn="base" hangingPunct="0">
              <a:spcBef>
                <a:spcPct val="0"/>
              </a:spcBef>
              <a:spcAft>
                <a:spcPct val="0"/>
              </a:spcAft>
              <a:defRPr sz="2000">
                <a:solidFill>
                  <a:schemeClr val="tx1"/>
                </a:solidFill>
                <a:latin typeface="Arial" charset="0"/>
                <a:cs typeface="Arial" charset="0"/>
              </a:defRPr>
            </a:lvl9pPr>
          </a:lstStyle>
          <a:p>
            <a:fld id="{4FA45D12-6CA4-455F-9D3A-3B54F9DBB416}" type="slidenum">
              <a:rPr lang="en-US" altLang="en-US" sz="1200">
                <a:solidFill>
                  <a:srgbClr val="000000"/>
                </a:solidFill>
                <a:latin typeface="Calibri" pitchFamily="34" charset="0"/>
              </a:rPr>
              <a:pPr/>
              <a:t>49</a:t>
            </a:fld>
            <a:endParaRPr lang="en-US" altLang="en-US" sz="1200">
              <a:solidFill>
                <a:srgbClr val="000000"/>
              </a:solidFill>
              <a:latin typeface="Calibri" pitchFamily="34" charset="0"/>
            </a:endParaRPr>
          </a:p>
        </p:txBody>
      </p:sp>
      <p:sp>
        <p:nvSpPr>
          <p:cNvPr id="49155" name="Slide Image Placeholder 1"/>
          <p:cNvSpPr>
            <a:spLocks noGrp="1" noRot="1" noChangeAspect="1" noTextEdit="1"/>
          </p:cNvSpPr>
          <p:nvPr>
            <p:ph type="sldImg"/>
          </p:nvPr>
        </p:nvSpPr>
        <p:spPr>
          <a:xfrm>
            <a:off x="376238" y="696913"/>
            <a:ext cx="6205537" cy="3490912"/>
          </a:xfrm>
          <a:ln/>
        </p:spPr>
      </p:sp>
      <p:sp>
        <p:nvSpPr>
          <p:cNvPr id="49156" name="Notes Placeholder 2"/>
          <p:cNvSpPr>
            <a:spLocks noGrp="1"/>
          </p:cNvSpPr>
          <p:nvPr>
            <p:ph type="body" idx="1"/>
          </p:nvPr>
        </p:nvSpPr>
        <p:spPr>
          <a:xfrm>
            <a:off x="695484" y="4421824"/>
            <a:ext cx="5565496" cy="4190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lstStyle/>
          <a:p>
            <a:pPr eaLnBrk="1" hangingPunct="1">
              <a:spcBef>
                <a:spcPct val="0"/>
              </a:spcBef>
            </a:pPr>
            <a:endParaRPr lang="en-IN" altLang="en-US"/>
          </a:p>
        </p:txBody>
      </p:sp>
      <p:sp>
        <p:nvSpPr>
          <p:cNvPr id="49157" name="Slide Number Placeholder 3"/>
          <p:cNvSpPr txBox="1">
            <a:spLocks noGrp="1"/>
          </p:cNvSpPr>
          <p:nvPr/>
        </p:nvSpPr>
        <p:spPr bwMode="auto">
          <a:xfrm>
            <a:off x="3938910" y="8840661"/>
            <a:ext cx="3014305" cy="46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3" rIns="91405" bIns="45703" anchor="b"/>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fontAlgn="base">
              <a:spcBef>
                <a:spcPct val="0"/>
              </a:spcBef>
              <a:spcAft>
                <a:spcPct val="0"/>
              </a:spcAft>
            </a:pPr>
            <a:fld id="{76550745-BA7E-4504-9D14-7201D4D828B0}" type="slidenum">
              <a:rPr lang="en-US" altLang="en-US" sz="1200">
                <a:solidFill>
                  <a:srgbClr val="000000"/>
                </a:solidFill>
                <a:latin typeface="Calibri" pitchFamily="34" charset="0"/>
              </a:rPr>
              <a:pPr algn="r" fontAlgn="base">
                <a:spcBef>
                  <a:spcPct val="0"/>
                </a:spcBef>
                <a:spcAft>
                  <a:spcPct val="0"/>
                </a:spcAft>
              </a:pPr>
              <a:t>49</a:t>
            </a:fld>
            <a:endParaRPr lang="en-US" altLang="en-US" sz="1200">
              <a:solidFill>
                <a:srgbClr val="000000"/>
              </a:solidFill>
              <a:latin typeface="Calibri" pitchFamily="34" charset="0"/>
            </a:endParaRPr>
          </a:p>
        </p:txBody>
      </p:sp>
    </p:spTree>
    <p:extLst>
      <p:ext uri="{BB962C8B-B14F-4D97-AF65-F5344CB8AC3E}">
        <p14:creationId xmlns:p14="http://schemas.microsoft.com/office/powerpoint/2010/main" val="2347716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LOGO copy"/>
          <p:cNvPicPr>
            <a:picLocks noChangeAspect="1"/>
          </p:cNvPicPr>
          <p:nvPr/>
        </p:nvPicPr>
        <p:blipFill>
          <a:blip r:embed="rId2" cstate="print"/>
          <a:srcRect l="11111" t="4305" r="11111" b="9607"/>
          <a:stretch>
            <a:fillRect/>
          </a:stretch>
        </p:blipFill>
        <p:spPr bwMode="auto">
          <a:xfrm>
            <a:off x="5238751" y="0"/>
            <a:ext cx="1511300" cy="1619250"/>
          </a:xfrm>
          <a:prstGeom prst="rect">
            <a:avLst/>
          </a:prstGeom>
          <a:noFill/>
          <a:ln w="9525">
            <a:noFill/>
            <a:miter lim="800000"/>
            <a:headEnd/>
            <a:tailEnd/>
          </a:ln>
        </p:spPr>
      </p:pic>
      <p:grpSp>
        <p:nvGrpSpPr>
          <p:cNvPr id="2" name="Group 12"/>
          <p:cNvGrpSpPr>
            <a:grpSpLocks/>
          </p:cNvGrpSpPr>
          <p:nvPr/>
        </p:nvGrpSpPr>
        <p:grpSpPr bwMode="auto">
          <a:xfrm>
            <a:off x="2952751" y="5357813"/>
            <a:ext cx="6400800" cy="766762"/>
            <a:chOff x="2214567" y="5357817"/>
            <a:chExt cx="4800600" cy="766760"/>
          </a:xfrm>
        </p:grpSpPr>
        <p:pic>
          <p:nvPicPr>
            <p:cNvPr id="8" name="Picture 4"/>
            <p:cNvPicPr>
              <a:picLocks noChangeAspect="1"/>
            </p:cNvPicPr>
            <p:nvPr/>
          </p:nvPicPr>
          <p:blipFill>
            <a:blip r:embed="rId3" cstate="print"/>
            <a:srcRect/>
            <a:stretch>
              <a:fillRect/>
            </a:stretch>
          </p:blipFill>
          <p:spPr bwMode="auto">
            <a:xfrm>
              <a:off x="2728917" y="5357817"/>
              <a:ext cx="3600450" cy="523786"/>
            </a:xfrm>
            <a:prstGeom prst="rect">
              <a:avLst/>
            </a:prstGeom>
            <a:noFill/>
            <a:ln w="9525">
              <a:noFill/>
              <a:miter lim="800000"/>
              <a:headEnd/>
              <a:tailEnd/>
            </a:ln>
          </p:spPr>
        </p:pic>
        <p:pic>
          <p:nvPicPr>
            <p:cNvPr id="9" name="Picture 5"/>
            <p:cNvPicPr>
              <a:picLocks noChangeAspect="1"/>
            </p:cNvPicPr>
            <p:nvPr/>
          </p:nvPicPr>
          <p:blipFill>
            <a:blip r:embed="rId4" cstate="print"/>
            <a:srcRect l="2464" t="17020" r="2618" b="14894"/>
            <a:stretch>
              <a:fillRect/>
            </a:stretch>
          </p:blipFill>
          <p:spPr bwMode="auto">
            <a:xfrm>
              <a:off x="2214567" y="5714945"/>
              <a:ext cx="4800600" cy="409632"/>
            </a:xfrm>
            <a:prstGeom prst="rect">
              <a:avLst/>
            </a:prstGeom>
            <a:noFill/>
            <a:ln w="9525">
              <a:noFill/>
              <a:miter lim="800000"/>
              <a:headEnd/>
              <a:tailEnd/>
            </a:ln>
          </p:spPr>
        </p:pic>
      </p:grpSp>
      <p:sp>
        <p:nvSpPr>
          <p:cNvPr id="6" name="Title 1"/>
          <p:cNvSpPr txBox="1">
            <a:spLocks noGrp="1"/>
          </p:cNvSpPr>
          <p:nvPr>
            <p:ph type="ctrTitle"/>
          </p:nvPr>
        </p:nvSpPr>
        <p:spPr>
          <a:xfrm>
            <a:off x="609601" y="2030416"/>
            <a:ext cx="10871204" cy="1470026"/>
          </a:xfrm>
          <a:noFill/>
        </p:spPr>
        <p:txBody>
          <a:bodyPr/>
          <a:lstStyle>
            <a:lvl1pPr>
              <a:defRPr sz="5400">
                <a:solidFill>
                  <a:srgbClr val="003399"/>
                </a:solidFill>
              </a:defRPr>
            </a:lvl1pPr>
          </a:lstStyle>
          <a:p>
            <a:pPr lvl="0"/>
            <a:r>
              <a:rPr lang="en-US"/>
              <a:t>Click to edit Master title style</a:t>
            </a:r>
          </a:p>
        </p:txBody>
      </p:sp>
      <p:sp>
        <p:nvSpPr>
          <p:cNvPr id="7" name="Subtitle 2"/>
          <p:cNvSpPr txBox="1">
            <a:spLocks noGrp="1"/>
          </p:cNvSpPr>
          <p:nvPr>
            <p:ph type="subTitle" idx="1"/>
          </p:nvPr>
        </p:nvSpPr>
        <p:spPr>
          <a:xfrm>
            <a:off x="1219201" y="4367220"/>
            <a:ext cx="9652004" cy="776298"/>
          </a:xfrm>
        </p:spPr>
        <p:txBody>
          <a:bodyPr anchorCtr="1"/>
          <a:lstStyle>
            <a:lvl1pPr marL="0" indent="0" algn="ctr">
              <a:buNone/>
              <a:defRPr lang="en-US">
                <a:solidFill>
                  <a:srgbClr val="1A1C3E"/>
                </a:solidFill>
              </a:defRPr>
            </a:lvl1pPr>
          </a:lstStyle>
          <a:p>
            <a:pPr lvl="0"/>
            <a:r>
              <a:rPr lang="en-US"/>
              <a:t>Click to edit Master subtitle style</a:t>
            </a:r>
          </a:p>
        </p:txBody>
      </p:sp>
    </p:spTree>
    <p:extLst>
      <p:ext uri="{BB962C8B-B14F-4D97-AF65-F5344CB8AC3E}">
        <p14:creationId xmlns:p14="http://schemas.microsoft.com/office/powerpoint/2010/main" val="84602359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0" y="-27"/>
            <a:ext cx="12192000" cy="1143000"/>
          </a:xfrm>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381000" y="1447796"/>
            <a:ext cx="11607795" cy="4695828"/>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5"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152352603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able Placeholder 2"/>
          <p:cNvSpPr txBox="1">
            <a:spLocks noGrp="1"/>
          </p:cNvSpPr>
          <p:nvPr>
            <p:ph type="tbl" idx="1"/>
          </p:nvPr>
        </p:nvSpPr>
        <p:spPr/>
        <p:txBody>
          <a:bodyPr/>
          <a:lstStyle>
            <a:lvl1pPr>
              <a:defRPr lang="en-US"/>
            </a:lvl1pPr>
          </a:lstStyle>
          <a:p>
            <a:pPr lvl="0"/>
            <a:r>
              <a:rPr lang="en-US" noProof="0"/>
              <a:t>Click icon to add table</a:t>
            </a:r>
          </a:p>
        </p:txBody>
      </p:sp>
      <p:sp>
        <p:nvSpPr>
          <p:cNvPr id="4"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5"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2876160463"/>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203204" y="1066804"/>
            <a:ext cx="5791200" cy="5076821"/>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FFFFFF"/>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97595" y="1066803"/>
            <a:ext cx="5791200" cy="2462214"/>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FFFFFF"/>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txBox="1">
            <a:spLocks noGrp="1"/>
          </p:cNvSpPr>
          <p:nvPr>
            <p:ph idx="3"/>
          </p:nvPr>
        </p:nvSpPr>
        <p:spPr>
          <a:xfrm>
            <a:off x="6197595" y="3681410"/>
            <a:ext cx="5791200" cy="2462214"/>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FFFFFF"/>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7"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297864509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914400" y="2130423"/>
            <a:ext cx="103632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828800" y="3886201"/>
            <a:ext cx="8534400" cy="1752603"/>
          </a:xfrm>
        </p:spPr>
        <p:txBody>
          <a:bodyPr anchorCtr="1"/>
          <a:lstStyle>
            <a:lvl1pPr marL="0" indent="0" algn="ctr">
              <a:buNone/>
              <a:defRPr lang="en-US"/>
            </a:lvl1pPr>
          </a:lstStyle>
          <a:p>
            <a:pPr lvl="0"/>
            <a:r>
              <a:rPr lang="en-US"/>
              <a:t>Click to edit Master subtitle style</a:t>
            </a:r>
          </a:p>
        </p:txBody>
      </p:sp>
      <p:sp>
        <p:nvSpPr>
          <p:cNvPr id="4"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5"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2107376684"/>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203204" y="1066804"/>
            <a:ext cx="5791200" cy="5076821"/>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FFFFFF"/>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97595" y="1066804"/>
            <a:ext cx="5791200" cy="5076821"/>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FFFFFF"/>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6"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384278872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3"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347081895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txBox="1">
            <a:spLocks noGrp="1"/>
          </p:cNvSpPr>
          <p:nvPr>
            <p:ph/>
          </p:nvPr>
        </p:nvSpPr>
        <p:spPr>
          <a:xfrm>
            <a:off x="609600" y="274641"/>
            <a:ext cx="10972800" cy="5851529"/>
          </a:xfrm>
        </p:spPr>
        <p:txBody>
          <a:bodyPr/>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FFFFFF"/>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FFFFFF"/>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txBox="1">
            <a:spLocks noGrp="1"/>
          </p:cNvSpPr>
          <p:nvPr>
            <p:ph type="dt" sz="half" idx="10"/>
          </p:nvPr>
        </p:nvSpPr>
        <p:spPr/>
        <p:txBody>
          <a:bodyPr/>
          <a:lstStyle>
            <a:lvl1pPr>
              <a:defRPr/>
            </a:lvl1pPr>
          </a:lstStyle>
          <a:p>
            <a:fld id="{1D8BD707-D9CF-40AE-B4C6-C98DA3205C09}" type="datetimeFigureOut">
              <a:rPr lang="en-US" smtClean="0"/>
              <a:pPr/>
              <a:t>7/24/2024</a:t>
            </a:fld>
            <a:endParaRPr/>
          </a:p>
        </p:txBody>
      </p:sp>
      <p:sp>
        <p:nvSpPr>
          <p:cNvPr id="4" name="Rectangle 5"/>
          <p:cNvSpPr txBox="1">
            <a:spLocks noGrp="1"/>
          </p:cNvSpPr>
          <p:nvPr>
            <p:ph type="ftr" sz="quarter" idx="11"/>
          </p:nvPr>
        </p:nvSpPr>
        <p:spPr>
          <a:xfrm>
            <a:off x="4165600" y="6245225"/>
            <a:ext cx="3860800" cy="476250"/>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1" i="0" u="none" strike="noStrike" kern="1200" cap="none" spc="0" baseline="0">
                <a:solidFill>
                  <a:srgbClr val="FFFFFF"/>
                </a:solidFill>
                <a:uFillTx/>
                <a:latin typeface="Arial" pitchFamily="34"/>
                <a:cs typeface="Arial" pitchFamily="34"/>
              </a:defRPr>
            </a:lvl1pPr>
          </a:lstStyle>
          <a:p>
            <a:endParaRPr/>
          </a:p>
        </p:txBody>
      </p:sp>
      <p:sp>
        <p:nvSpPr>
          <p:cNvPr id="5" name="Rectangle 6"/>
          <p:cNvSpPr txBox="1">
            <a:spLocks noGrp="1"/>
          </p:cNvSpPr>
          <p:nvPr>
            <p:ph type="sldNum" sz="quarter" idx="12"/>
          </p:nvPr>
        </p:nvSpPr>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278275520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798" name="Title 1"/>
          <p:cNvSpPr>
            <a:spLocks noGrp="1"/>
          </p:cNvSpPr>
          <p:nvPr>
            <p:ph type="title"/>
          </p:nvPr>
        </p:nvSpPr>
        <p:spPr>
          <a:xfrm>
            <a:off x="0" y="381000"/>
            <a:ext cx="12192000" cy="904860"/>
          </a:xfrm>
        </p:spPr>
        <p:txBody>
          <a:bodyPr anchor="t"/>
          <a:lstStyle>
            <a:lvl1pPr marL="0" indent="446088" algn="l">
              <a:defRPr sz="4000" b="1" cap="all"/>
            </a:lvl1pPr>
          </a:lstStyle>
          <a:p>
            <a:r>
              <a:rPr lang="en-US" dirty="0"/>
              <a:t>Click to edit Master title</a:t>
            </a:r>
          </a:p>
        </p:txBody>
      </p:sp>
      <p:sp>
        <p:nvSpPr>
          <p:cNvPr id="1048799" name="Text Placeholder 2"/>
          <p:cNvSpPr>
            <a:spLocks noGrp="1"/>
          </p:cNvSpPr>
          <p:nvPr>
            <p:ph type="body" idx="1"/>
          </p:nvPr>
        </p:nvSpPr>
        <p:spPr>
          <a:xfrm>
            <a:off x="571462" y="1285861"/>
            <a:ext cx="11049077" cy="4857784"/>
          </a:xfrm>
        </p:spPr>
        <p:txBody>
          <a:bodyPr/>
          <a:lstStyle>
            <a:lvl1pPr marL="0" indent="0" algn="l">
              <a:buNone/>
              <a:defRPr sz="4000">
                <a:solidFill>
                  <a:srgbClr val="0033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03764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578" name="Title 1"/>
          <p:cNvSpPr>
            <a:spLocks noGrp="1"/>
          </p:cNvSpPr>
          <p:nvPr>
            <p:ph type="title"/>
          </p:nvPr>
        </p:nvSpPr>
        <p:spPr/>
        <p:txBody>
          <a:bodyPr/>
          <a:lstStyle/>
          <a:p>
            <a:r>
              <a:rPr lang="en-US"/>
              <a:t>Click to edit Master title style</a:t>
            </a:r>
          </a:p>
        </p:txBody>
      </p:sp>
      <p:sp>
        <p:nvSpPr>
          <p:cNvPr id="1048579"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0"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395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56" name="Title 1"/>
          <p:cNvSpPr>
            <a:spLocks noGrp="1"/>
          </p:cNvSpPr>
          <p:nvPr>
            <p:ph type="title"/>
          </p:nvPr>
        </p:nvSpPr>
        <p:spPr/>
        <p:txBody>
          <a:bodyPr/>
          <a:lstStyle/>
          <a:p>
            <a:r>
              <a:rPr lang="en-US"/>
              <a:t>Click to edit Master title style</a:t>
            </a:r>
          </a:p>
        </p:txBody>
      </p:sp>
      <p:sp>
        <p:nvSpPr>
          <p:cNvPr id="1048857"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58"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9"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60"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61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0" y="0"/>
            <a:ext cx="12192000" cy="904862"/>
          </a:xfrm>
        </p:spPr>
        <p:txBody>
          <a:bodyPr anchor="t"/>
          <a:lstStyle>
            <a:lvl1pPr>
              <a:defRPr sz="4000"/>
            </a:lvl1pPr>
          </a:lstStyle>
          <a:p>
            <a:pPr lvl="0"/>
            <a:r>
              <a:rPr lang="en-US"/>
              <a:t>Click to edit Master title style</a:t>
            </a:r>
          </a:p>
        </p:txBody>
      </p:sp>
      <p:sp>
        <p:nvSpPr>
          <p:cNvPr id="3" name="Text Placeholder 2"/>
          <p:cNvSpPr txBox="1">
            <a:spLocks noGrp="1"/>
          </p:cNvSpPr>
          <p:nvPr>
            <p:ph type="body" idx="1"/>
          </p:nvPr>
        </p:nvSpPr>
        <p:spPr>
          <a:xfrm>
            <a:off x="304800" y="990596"/>
            <a:ext cx="11315736" cy="5153046"/>
          </a:xfrm>
        </p:spPr>
        <p:txBody>
          <a:bodyPr/>
          <a:lstStyle>
            <a:lvl1pPr marL="0" indent="0">
              <a:spcBef>
                <a:spcPts val="1000"/>
              </a:spcBef>
              <a:buNone/>
              <a:defRPr lang="en-US" sz="4000">
                <a:solidFill>
                  <a:srgbClr val="0033CC"/>
                </a:solidFill>
              </a:defRPr>
            </a:lvl1pPr>
          </a:lstStyle>
          <a:p>
            <a:pPr lvl="0"/>
            <a:r>
              <a:rPr lang="en-US"/>
              <a:t>Click to edit Master text styles</a:t>
            </a:r>
          </a:p>
        </p:txBody>
      </p:sp>
      <p:sp>
        <p:nvSpPr>
          <p:cNvPr id="4"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5"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1586593544"/>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39"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1037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570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63"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1048864"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65" name="Text Placeholder 3"/>
          <p:cNvSpPr>
            <a:spLocks noGrp="1"/>
          </p:cNvSpPr>
          <p:nvPr>
            <p:ph type="body" sz="half" idx="2"/>
          </p:nvPr>
        </p:nvSpPr>
        <p:spPr>
          <a:xfrm>
            <a:off x="609603"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787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849"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1048850"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48851"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435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61" name="Title 1"/>
          <p:cNvSpPr>
            <a:spLocks noGrp="1"/>
          </p:cNvSpPr>
          <p:nvPr>
            <p:ph type="title"/>
          </p:nvPr>
        </p:nvSpPr>
        <p:spPr/>
        <p:txBody>
          <a:bodyPr/>
          <a:lstStyle/>
          <a:p>
            <a:r>
              <a:rPr lang="en-US"/>
              <a:t>Click to edit Master title style</a:t>
            </a:r>
          </a:p>
        </p:txBody>
      </p:sp>
      <p:sp>
        <p:nvSpPr>
          <p:cNvPr id="1048862"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089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66"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1048867"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739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1048868" name="Title 1"/>
          <p:cNvSpPr>
            <a:spLocks noGrp="1"/>
          </p:cNvSpPr>
          <p:nvPr>
            <p:ph type="title"/>
          </p:nvPr>
        </p:nvSpPr>
        <p:spPr>
          <a:xfrm>
            <a:off x="0" y="274638"/>
            <a:ext cx="12192000" cy="1143000"/>
          </a:xfrm>
        </p:spPr>
        <p:txBody>
          <a:bodyPr/>
          <a:lstStyle/>
          <a:p>
            <a:r>
              <a:rPr lang="en-US"/>
              <a:t>Click to edit Master title style</a:t>
            </a:r>
          </a:p>
        </p:txBody>
      </p:sp>
      <p:sp>
        <p:nvSpPr>
          <p:cNvPr id="1048869" name="Table Placeholder 2"/>
          <p:cNvSpPr>
            <a:spLocks noGrp="1"/>
          </p:cNvSpPr>
          <p:nvPr>
            <p:ph type="tbl" idx="1"/>
          </p:nvPr>
        </p:nvSpPr>
        <p:spPr>
          <a:xfrm>
            <a:off x="381000" y="1447804"/>
            <a:ext cx="11607800" cy="4695825"/>
          </a:xfrm>
        </p:spPr>
        <p:txBody>
          <a:bodyPr/>
          <a:lstStyle/>
          <a:p>
            <a:pPr lvl="0"/>
            <a:endParaRPr lang="en-US" noProof="0"/>
          </a:p>
        </p:txBody>
      </p:sp>
    </p:spTree>
    <p:extLst>
      <p:ext uri="{BB962C8B-B14F-4D97-AF65-F5344CB8AC3E}">
        <p14:creationId xmlns:p14="http://schemas.microsoft.com/office/powerpoint/2010/main" val="1116915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2" name="Title 1"/>
          <p:cNvSpPr>
            <a:spLocks noGrp="1"/>
          </p:cNvSpPr>
          <p:nvPr>
            <p:ph type="title"/>
          </p:nvPr>
        </p:nvSpPr>
        <p:spPr>
          <a:xfrm>
            <a:off x="0" y="274638"/>
            <a:ext cx="12192000" cy="1143000"/>
          </a:xfrm>
        </p:spPr>
        <p:txBody>
          <a:bodyPr/>
          <a:lstStyle/>
          <a:p>
            <a:r>
              <a:rPr lang="en-US"/>
              <a:t>Click to edit Master title style</a:t>
            </a:r>
          </a:p>
        </p:txBody>
      </p:sp>
      <p:sp>
        <p:nvSpPr>
          <p:cNvPr id="1048593" name="Content Placeholder 2"/>
          <p:cNvSpPr>
            <a:spLocks noGrp="1"/>
          </p:cNvSpPr>
          <p:nvPr>
            <p:ph idx="1"/>
          </p:nvPr>
        </p:nvSpPr>
        <p:spPr>
          <a:xfrm>
            <a:off x="381000" y="1447804"/>
            <a:ext cx="116078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989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1048846" name="Title 1"/>
          <p:cNvSpPr>
            <a:spLocks noGrp="1"/>
          </p:cNvSpPr>
          <p:nvPr>
            <p:ph type="title"/>
          </p:nvPr>
        </p:nvSpPr>
        <p:spPr>
          <a:xfrm>
            <a:off x="0" y="274638"/>
            <a:ext cx="12192000" cy="1143000"/>
          </a:xfrm>
        </p:spPr>
        <p:txBody>
          <a:bodyPr/>
          <a:lstStyle/>
          <a:p>
            <a:r>
              <a:rPr lang="en-US"/>
              <a:t>Click to edit Master title style</a:t>
            </a:r>
          </a:p>
        </p:txBody>
      </p:sp>
      <p:sp>
        <p:nvSpPr>
          <p:cNvPr id="1048847" name="Text Placeholder 2"/>
          <p:cNvSpPr>
            <a:spLocks noGrp="1"/>
          </p:cNvSpPr>
          <p:nvPr>
            <p:ph type="body" sz="half" idx="1"/>
          </p:nvPr>
        </p:nvSpPr>
        <p:spPr>
          <a:xfrm>
            <a:off x="381002" y="1447804"/>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48" name="Content Placeholder 3"/>
          <p:cNvSpPr>
            <a:spLocks noGrp="1"/>
          </p:cNvSpPr>
          <p:nvPr>
            <p:ph sz="half" idx="2"/>
          </p:nvPr>
        </p:nvSpPr>
        <p:spPr>
          <a:xfrm>
            <a:off x="6286509" y="1447804"/>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701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1048852" name="Title 1"/>
          <p:cNvSpPr>
            <a:spLocks noGrp="1"/>
          </p:cNvSpPr>
          <p:nvPr>
            <p:ph type="title"/>
          </p:nvPr>
        </p:nvSpPr>
        <p:spPr>
          <a:xfrm>
            <a:off x="0" y="274638"/>
            <a:ext cx="12192000" cy="1143000"/>
          </a:xfrm>
        </p:spPr>
        <p:txBody>
          <a:bodyPr/>
          <a:lstStyle/>
          <a:p>
            <a:r>
              <a:rPr lang="en-US"/>
              <a:t>Click to edit Master title style</a:t>
            </a:r>
          </a:p>
        </p:txBody>
      </p:sp>
      <p:sp>
        <p:nvSpPr>
          <p:cNvPr id="1048853" name="Text Placeholder 2"/>
          <p:cNvSpPr>
            <a:spLocks noGrp="1"/>
          </p:cNvSpPr>
          <p:nvPr>
            <p:ph type="body" sz="half" idx="1"/>
          </p:nvPr>
        </p:nvSpPr>
        <p:spPr>
          <a:xfrm>
            <a:off x="381002" y="1447804"/>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4" name="Content Placeholder 3"/>
          <p:cNvSpPr>
            <a:spLocks noGrp="1"/>
          </p:cNvSpPr>
          <p:nvPr>
            <p:ph sz="quarter" idx="2"/>
          </p:nvPr>
        </p:nvSpPr>
        <p:spPr>
          <a:xfrm>
            <a:off x="6286509" y="1447801"/>
            <a:ext cx="5702300" cy="227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5" name="Content Placeholder 4"/>
          <p:cNvSpPr>
            <a:spLocks noGrp="1"/>
          </p:cNvSpPr>
          <p:nvPr>
            <p:ph sz="quarter" idx="3"/>
          </p:nvPr>
        </p:nvSpPr>
        <p:spPr>
          <a:xfrm>
            <a:off x="6286509" y="3871913"/>
            <a:ext cx="5702300" cy="227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41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09601" y="1600201"/>
            <a:ext cx="5384804" cy="4525959"/>
          </a:xfrm>
        </p:spPr>
        <p:txBody>
          <a:bodyPr/>
          <a:lstStyle>
            <a:lvl1pPr>
              <a:spcBef>
                <a:spcPts val="700"/>
              </a:spcBef>
              <a:defRPr lang="en-US" sz="2800"/>
            </a:lvl1pPr>
            <a:lvl2pPr>
              <a:spcBef>
                <a:spcPts val="600"/>
              </a:spcBef>
              <a:defRPr lang="en-US" sz="2400"/>
            </a:lvl2pPr>
            <a:lvl3pPr marL="1143000" marR="0" lvl="2"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400"/>
              </a:spcBef>
              <a:spcAft>
                <a:spcPts val="0"/>
              </a:spcAft>
              <a:buSzPct val="100000"/>
              <a:buFont typeface="Arial" pitchFamily="34"/>
              <a:buChar char="–"/>
              <a:tabLst/>
              <a:defRPr lang="en-US" sz="18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400"/>
              </a:spcBef>
              <a:spcAft>
                <a:spcPts val="0"/>
              </a:spcAft>
              <a:buSzPct val="100000"/>
              <a:buFont typeface="Arial" pitchFamily="34"/>
              <a:buChar char="»"/>
              <a:tabLst/>
              <a:defRPr lang="en-US" sz="18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97595" y="1600201"/>
            <a:ext cx="5384804" cy="4525959"/>
          </a:xfrm>
        </p:spPr>
        <p:txBody>
          <a:bodyPr/>
          <a:lstStyle>
            <a:lvl1pPr>
              <a:spcBef>
                <a:spcPts val="700"/>
              </a:spcBef>
              <a:defRPr lang="en-US" sz="2800"/>
            </a:lvl1pPr>
            <a:lvl2pPr>
              <a:spcBef>
                <a:spcPts val="600"/>
              </a:spcBef>
              <a:defRPr lang="en-US" sz="2400"/>
            </a:lvl2pPr>
            <a:lvl3pPr marL="1143000" marR="0" lvl="2"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400"/>
              </a:spcBef>
              <a:spcAft>
                <a:spcPts val="0"/>
              </a:spcAft>
              <a:buSzPct val="100000"/>
              <a:buFont typeface="Arial" pitchFamily="34"/>
              <a:buChar char="–"/>
              <a:tabLst/>
              <a:defRPr lang="en-US" sz="18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400"/>
              </a:spcBef>
              <a:spcAft>
                <a:spcPts val="0"/>
              </a:spcAft>
              <a:buSzPct val="100000"/>
              <a:buFont typeface="Arial" pitchFamily="34"/>
              <a:buChar char="»"/>
              <a:tabLst/>
              <a:defRPr lang="en-US" sz="18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6"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2718068359"/>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1048621" name="Title 1"/>
          <p:cNvSpPr>
            <a:spLocks noGrp="1"/>
          </p:cNvSpPr>
          <p:nvPr>
            <p:ph type="title"/>
          </p:nvPr>
        </p:nvSpPr>
        <p:spPr>
          <a:xfrm>
            <a:off x="608640" y="273631"/>
            <a:ext cx="10959360" cy="1134839"/>
          </a:xfrm>
        </p:spPr>
        <p:txBody>
          <a:bodyPr/>
          <a:lstStyle/>
          <a:p>
            <a:r>
              <a:rPr lang="en-US"/>
              <a:t>Click to edit Master title style</a:t>
            </a:r>
            <a:endParaRPr lang="en-IN"/>
          </a:p>
        </p:txBody>
      </p:sp>
    </p:spTree>
    <p:extLst>
      <p:ext uri="{BB962C8B-B14F-4D97-AF65-F5344CB8AC3E}">
        <p14:creationId xmlns:p14="http://schemas.microsoft.com/office/powerpoint/2010/main" val="42881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798" name="Title 1"/>
          <p:cNvSpPr>
            <a:spLocks noGrp="1"/>
          </p:cNvSpPr>
          <p:nvPr>
            <p:ph type="title"/>
          </p:nvPr>
        </p:nvSpPr>
        <p:spPr>
          <a:xfrm>
            <a:off x="0" y="381000"/>
            <a:ext cx="12192000" cy="904860"/>
          </a:xfrm>
        </p:spPr>
        <p:txBody>
          <a:bodyPr anchor="t"/>
          <a:lstStyle>
            <a:lvl1pPr marL="0" indent="446088" algn="l">
              <a:defRPr sz="4000" b="1" cap="all"/>
            </a:lvl1pPr>
          </a:lstStyle>
          <a:p>
            <a:r>
              <a:rPr lang="en-US" dirty="0"/>
              <a:t>Click to edit Master title</a:t>
            </a:r>
          </a:p>
        </p:txBody>
      </p:sp>
      <p:sp>
        <p:nvSpPr>
          <p:cNvPr id="1048799" name="Text Placeholder 2"/>
          <p:cNvSpPr>
            <a:spLocks noGrp="1"/>
          </p:cNvSpPr>
          <p:nvPr>
            <p:ph type="body" idx="1"/>
          </p:nvPr>
        </p:nvSpPr>
        <p:spPr>
          <a:xfrm>
            <a:off x="571462" y="1285860"/>
            <a:ext cx="11049077" cy="4857784"/>
          </a:xfrm>
        </p:spPr>
        <p:txBody>
          <a:bodyPr/>
          <a:lstStyle>
            <a:lvl1pPr marL="0" indent="0" algn="l">
              <a:buNone/>
              <a:defRPr sz="4000">
                <a:solidFill>
                  <a:srgbClr val="0033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54719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578" name="Title 1"/>
          <p:cNvSpPr>
            <a:spLocks noGrp="1"/>
          </p:cNvSpPr>
          <p:nvPr>
            <p:ph type="title"/>
          </p:nvPr>
        </p:nvSpPr>
        <p:spPr/>
        <p:txBody>
          <a:bodyPr/>
          <a:lstStyle/>
          <a:p>
            <a:r>
              <a:rPr lang="en-US"/>
              <a:t>Click to edit Master title style</a:t>
            </a:r>
          </a:p>
        </p:txBody>
      </p:sp>
      <p:sp>
        <p:nvSpPr>
          <p:cNvPr id="1048579"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0"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457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56" name="Title 1"/>
          <p:cNvSpPr>
            <a:spLocks noGrp="1"/>
          </p:cNvSpPr>
          <p:nvPr>
            <p:ph type="title"/>
          </p:nvPr>
        </p:nvSpPr>
        <p:spPr/>
        <p:txBody>
          <a:bodyPr/>
          <a:lstStyle/>
          <a:p>
            <a:r>
              <a:rPr lang="en-US"/>
              <a:t>Click to edit Master title style</a:t>
            </a:r>
          </a:p>
        </p:txBody>
      </p:sp>
      <p:sp>
        <p:nvSpPr>
          <p:cNvPr id="1048857"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58"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9"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60"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513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39"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4344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33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63"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1048864"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65"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6199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849"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1048850"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48851"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847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61" name="Title 1"/>
          <p:cNvSpPr>
            <a:spLocks noGrp="1"/>
          </p:cNvSpPr>
          <p:nvPr>
            <p:ph type="title"/>
          </p:nvPr>
        </p:nvSpPr>
        <p:spPr/>
        <p:txBody>
          <a:bodyPr/>
          <a:lstStyle/>
          <a:p>
            <a:r>
              <a:rPr lang="en-US"/>
              <a:t>Click to edit Master title style</a:t>
            </a:r>
          </a:p>
        </p:txBody>
      </p:sp>
      <p:sp>
        <p:nvSpPr>
          <p:cNvPr id="1048862"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115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66"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1048867"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73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09600" y="1535114"/>
            <a:ext cx="5386912" cy="639759"/>
          </a:xfrm>
        </p:spPr>
        <p:txBody>
          <a:bodyPr anchor="b"/>
          <a:lstStyle>
            <a:lvl1pPr marL="0" indent="0">
              <a:spcBef>
                <a:spcPts val="600"/>
              </a:spcBef>
              <a:buNone/>
              <a:defRPr lang="en-US" sz="2400"/>
            </a:lvl1pPr>
          </a:lstStyle>
          <a:p>
            <a:pPr lvl="0"/>
            <a:r>
              <a:rPr lang="en-US"/>
              <a:t>Click to edit Master text styles</a:t>
            </a:r>
          </a:p>
        </p:txBody>
      </p:sp>
      <p:sp>
        <p:nvSpPr>
          <p:cNvPr id="4" name="Content Placeholder 3"/>
          <p:cNvSpPr txBox="1">
            <a:spLocks noGrp="1"/>
          </p:cNvSpPr>
          <p:nvPr>
            <p:ph idx="2"/>
          </p:nvPr>
        </p:nvSpPr>
        <p:spPr>
          <a:xfrm>
            <a:off x="609600" y="2174872"/>
            <a:ext cx="5386912" cy="3951286"/>
          </a:xfrm>
        </p:spPr>
        <p:txBody>
          <a:bodyPr/>
          <a:lstStyle>
            <a:lvl1pPr>
              <a:spcBef>
                <a:spcPts val="600"/>
              </a:spcBef>
              <a:defRPr lang="en-US" sz="2400"/>
            </a:lvl1pPr>
            <a:lvl2pPr>
              <a:spcBef>
                <a:spcPts val="500"/>
              </a:spcBef>
              <a:defRPr lang="en-US" sz="2000"/>
            </a:lvl2pPr>
            <a:lvl3pPr marL="1143000" marR="0" lvl="2" indent="-228600" algn="l" defTabSz="914400" rtl="0" fontAlgn="auto" hangingPunct="0">
              <a:lnSpc>
                <a:spcPct val="100000"/>
              </a:lnSpc>
              <a:spcBef>
                <a:spcPts val="400"/>
              </a:spcBef>
              <a:spcAft>
                <a:spcPts val="0"/>
              </a:spcAft>
              <a:buSzPct val="100000"/>
              <a:buFont typeface="Arial" pitchFamily="34"/>
              <a:buChar char="•"/>
              <a:tabLst/>
              <a:defRPr lang="en-US" sz="18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400"/>
              </a:spcBef>
              <a:spcAft>
                <a:spcPts val="0"/>
              </a:spcAft>
              <a:buSzPct val="100000"/>
              <a:buFont typeface="Arial" pitchFamily="34"/>
              <a:buChar char="–"/>
              <a:tabLst/>
              <a:defRPr lang="en-US" sz="16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400"/>
              </a:spcBef>
              <a:spcAft>
                <a:spcPts val="0"/>
              </a:spcAft>
              <a:buSzPct val="100000"/>
              <a:buFont typeface="Arial" pitchFamily="34"/>
              <a:buChar char="»"/>
              <a:tabLst/>
              <a:defRPr lang="en-US" sz="16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93364" y="1535114"/>
            <a:ext cx="5389035" cy="639759"/>
          </a:xfrm>
        </p:spPr>
        <p:txBody>
          <a:bodyPr anchor="b"/>
          <a:lstStyle>
            <a:lvl1pPr marL="0" indent="0">
              <a:spcBef>
                <a:spcPts val="600"/>
              </a:spcBef>
              <a:buNone/>
              <a:defRPr lang="en-US" sz="2400"/>
            </a:lvl1pPr>
          </a:lstStyle>
          <a:p>
            <a:pPr lvl="0"/>
            <a:r>
              <a:rPr lang="en-US"/>
              <a:t>Click to edit Master text styles</a:t>
            </a:r>
          </a:p>
        </p:txBody>
      </p:sp>
      <p:sp>
        <p:nvSpPr>
          <p:cNvPr id="6" name="Content Placeholder 5"/>
          <p:cNvSpPr txBox="1">
            <a:spLocks noGrp="1"/>
          </p:cNvSpPr>
          <p:nvPr>
            <p:ph idx="4"/>
          </p:nvPr>
        </p:nvSpPr>
        <p:spPr>
          <a:xfrm>
            <a:off x="6193364" y="2174872"/>
            <a:ext cx="5389035" cy="3951286"/>
          </a:xfrm>
        </p:spPr>
        <p:txBody>
          <a:bodyPr/>
          <a:lstStyle>
            <a:lvl1pPr>
              <a:spcBef>
                <a:spcPts val="600"/>
              </a:spcBef>
              <a:defRPr lang="en-US" sz="2400"/>
            </a:lvl1pPr>
            <a:lvl2pPr>
              <a:spcBef>
                <a:spcPts val="500"/>
              </a:spcBef>
              <a:defRPr lang="en-US" sz="2000"/>
            </a:lvl2pPr>
            <a:lvl3pPr marL="1143000" marR="0" lvl="2" indent="-228600" algn="l" defTabSz="914400" rtl="0" fontAlgn="auto" hangingPunct="0">
              <a:lnSpc>
                <a:spcPct val="100000"/>
              </a:lnSpc>
              <a:spcBef>
                <a:spcPts val="400"/>
              </a:spcBef>
              <a:spcAft>
                <a:spcPts val="0"/>
              </a:spcAft>
              <a:buSzPct val="100000"/>
              <a:buFont typeface="Arial" pitchFamily="34"/>
              <a:buChar char="•"/>
              <a:tabLst/>
              <a:defRPr lang="en-US" sz="18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400"/>
              </a:spcBef>
              <a:spcAft>
                <a:spcPts val="0"/>
              </a:spcAft>
              <a:buSzPct val="100000"/>
              <a:buFont typeface="Arial" pitchFamily="34"/>
              <a:buChar char="–"/>
              <a:tabLst/>
              <a:defRPr lang="en-US" sz="16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400"/>
              </a:spcBef>
              <a:spcAft>
                <a:spcPts val="0"/>
              </a:spcAft>
              <a:buSzPct val="100000"/>
              <a:buFont typeface="Arial" pitchFamily="34"/>
              <a:buChar char="»"/>
              <a:tabLst/>
              <a:defRPr lang="en-US" sz="16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8"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137901188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1048868" name="Title 1"/>
          <p:cNvSpPr>
            <a:spLocks noGrp="1"/>
          </p:cNvSpPr>
          <p:nvPr>
            <p:ph type="title"/>
          </p:nvPr>
        </p:nvSpPr>
        <p:spPr>
          <a:xfrm>
            <a:off x="0" y="274638"/>
            <a:ext cx="12192000" cy="1143000"/>
          </a:xfrm>
        </p:spPr>
        <p:txBody>
          <a:bodyPr/>
          <a:lstStyle/>
          <a:p>
            <a:r>
              <a:rPr lang="en-US"/>
              <a:t>Click to edit Master title style</a:t>
            </a:r>
          </a:p>
        </p:txBody>
      </p:sp>
      <p:sp>
        <p:nvSpPr>
          <p:cNvPr id="1048869" name="Table Placeholder 2"/>
          <p:cNvSpPr>
            <a:spLocks noGrp="1"/>
          </p:cNvSpPr>
          <p:nvPr>
            <p:ph type="tbl" idx="1"/>
          </p:nvPr>
        </p:nvSpPr>
        <p:spPr>
          <a:xfrm>
            <a:off x="381000" y="1447801"/>
            <a:ext cx="11607800" cy="4695825"/>
          </a:xfrm>
        </p:spPr>
        <p:txBody>
          <a:bodyPr/>
          <a:lstStyle/>
          <a:p>
            <a:pPr lvl="0"/>
            <a:endParaRPr lang="en-US" noProof="0"/>
          </a:p>
        </p:txBody>
      </p:sp>
    </p:spTree>
    <p:extLst>
      <p:ext uri="{BB962C8B-B14F-4D97-AF65-F5344CB8AC3E}">
        <p14:creationId xmlns:p14="http://schemas.microsoft.com/office/powerpoint/2010/main" val="1204719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2" name="Title 1"/>
          <p:cNvSpPr>
            <a:spLocks noGrp="1"/>
          </p:cNvSpPr>
          <p:nvPr>
            <p:ph type="title"/>
          </p:nvPr>
        </p:nvSpPr>
        <p:spPr>
          <a:xfrm>
            <a:off x="0" y="274638"/>
            <a:ext cx="12192000" cy="1143000"/>
          </a:xfrm>
        </p:spPr>
        <p:txBody>
          <a:bodyPr/>
          <a:lstStyle/>
          <a:p>
            <a:r>
              <a:rPr lang="en-US"/>
              <a:t>Click to edit Master title style</a:t>
            </a:r>
          </a:p>
        </p:txBody>
      </p:sp>
      <p:sp>
        <p:nvSpPr>
          <p:cNvPr id="1048593" name="Content Placeholder 2"/>
          <p:cNvSpPr>
            <a:spLocks noGrp="1"/>
          </p:cNvSpPr>
          <p:nvPr>
            <p:ph idx="1"/>
          </p:nvPr>
        </p:nvSpPr>
        <p:spPr>
          <a:xfrm>
            <a:off x="381000" y="1447801"/>
            <a:ext cx="116078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045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1048846" name="Title 1"/>
          <p:cNvSpPr>
            <a:spLocks noGrp="1"/>
          </p:cNvSpPr>
          <p:nvPr>
            <p:ph type="title"/>
          </p:nvPr>
        </p:nvSpPr>
        <p:spPr>
          <a:xfrm>
            <a:off x="0" y="274638"/>
            <a:ext cx="12192000" cy="1143000"/>
          </a:xfrm>
        </p:spPr>
        <p:txBody>
          <a:bodyPr/>
          <a:lstStyle/>
          <a:p>
            <a:r>
              <a:rPr lang="en-US"/>
              <a:t>Click to edit Master title style</a:t>
            </a:r>
          </a:p>
        </p:txBody>
      </p:sp>
      <p:sp>
        <p:nvSpPr>
          <p:cNvPr id="1048847" name="Text Placeholder 2"/>
          <p:cNvSpPr>
            <a:spLocks noGrp="1"/>
          </p:cNvSpPr>
          <p:nvPr>
            <p:ph type="body" sz="half" idx="1"/>
          </p:nvPr>
        </p:nvSpPr>
        <p:spPr>
          <a:xfrm>
            <a:off x="381001" y="1447801"/>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48" name="Content Placeholder 3"/>
          <p:cNvSpPr>
            <a:spLocks noGrp="1"/>
          </p:cNvSpPr>
          <p:nvPr>
            <p:ph sz="half" idx="2"/>
          </p:nvPr>
        </p:nvSpPr>
        <p:spPr>
          <a:xfrm>
            <a:off x="6286501" y="1447801"/>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898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1048852" name="Title 1"/>
          <p:cNvSpPr>
            <a:spLocks noGrp="1"/>
          </p:cNvSpPr>
          <p:nvPr>
            <p:ph type="title"/>
          </p:nvPr>
        </p:nvSpPr>
        <p:spPr>
          <a:xfrm>
            <a:off x="0" y="274638"/>
            <a:ext cx="12192000" cy="1143000"/>
          </a:xfrm>
        </p:spPr>
        <p:txBody>
          <a:bodyPr/>
          <a:lstStyle/>
          <a:p>
            <a:r>
              <a:rPr lang="en-US"/>
              <a:t>Click to edit Master title style</a:t>
            </a:r>
          </a:p>
        </p:txBody>
      </p:sp>
      <p:sp>
        <p:nvSpPr>
          <p:cNvPr id="1048853" name="Text Placeholder 2"/>
          <p:cNvSpPr>
            <a:spLocks noGrp="1"/>
          </p:cNvSpPr>
          <p:nvPr>
            <p:ph type="body" sz="half" idx="1"/>
          </p:nvPr>
        </p:nvSpPr>
        <p:spPr>
          <a:xfrm>
            <a:off x="381001" y="1447801"/>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4" name="Content Placeholder 3"/>
          <p:cNvSpPr>
            <a:spLocks noGrp="1"/>
          </p:cNvSpPr>
          <p:nvPr>
            <p:ph sz="quarter" idx="2"/>
          </p:nvPr>
        </p:nvSpPr>
        <p:spPr>
          <a:xfrm>
            <a:off x="6286501" y="1447801"/>
            <a:ext cx="5702300" cy="227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55" name="Content Placeholder 4"/>
          <p:cNvSpPr>
            <a:spLocks noGrp="1"/>
          </p:cNvSpPr>
          <p:nvPr>
            <p:ph sz="quarter" idx="3"/>
          </p:nvPr>
        </p:nvSpPr>
        <p:spPr>
          <a:xfrm>
            <a:off x="6286501" y="3871913"/>
            <a:ext cx="5702300" cy="227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920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1048621" name="Title 1"/>
          <p:cNvSpPr>
            <a:spLocks noGrp="1"/>
          </p:cNvSpPr>
          <p:nvPr>
            <p:ph type="title"/>
          </p:nvPr>
        </p:nvSpPr>
        <p:spPr>
          <a:xfrm>
            <a:off x="608640" y="273630"/>
            <a:ext cx="10959360" cy="1134839"/>
          </a:xfrm>
        </p:spPr>
        <p:txBody>
          <a:bodyPr/>
          <a:lstStyle/>
          <a:p>
            <a:r>
              <a:rPr lang="en-US"/>
              <a:t>Click to edit Master title style</a:t>
            </a:r>
            <a:endParaRPr lang="en-IN"/>
          </a:p>
        </p:txBody>
      </p:sp>
    </p:spTree>
    <p:extLst>
      <p:ext uri="{BB962C8B-B14F-4D97-AF65-F5344CB8AC3E}">
        <p14:creationId xmlns:p14="http://schemas.microsoft.com/office/powerpoint/2010/main" val="3840000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192000" cy="904860"/>
          </a:xfrm>
        </p:spPr>
        <p:txBody>
          <a:bodyPr anchor="t"/>
          <a:lstStyle>
            <a:lvl1pPr marL="0" indent="446088" algn="l">
              <a:defRPr sz="4000" b="1" cap="all"/>
            </a:lvl1pPr>
          </a:lstStyle>
          <a:p>
            <a:r>
              <a:rPr lang="en-US" dirty="0"/>
              <a:t>Click to edit Master title</a:t>
            </a:r>
          </a:p>
        </p:txBody>
      </p:sp>
      <p:sp>
        <p:nvSpPr>
          <p:cNvPr id="3" name="Text Placeholder 2"/>
          <p:cNvSpPr>
            <a:spLocks noGrp="1"/>
          </p:cNvSpPr>
          <p:nvPr>
            <p:ph type="body" idx="1"/>
          </p:nvPr>
        </p:nvSpPr>
        <p:spPr>
          <a:xfrm>
            <a:off x="571462" y="1285860"/>
            <a:ext cx="11049077" cy="4857784"/>
          </a:xfrm>
        </p:spPr>
        <p:txBody>
          <a:bodyPr/>
          <a:lstStyle>
            <a:lvl1pPr marL="0" indent="0" algn="l">
              <a:buNone/>
              <a:defRPr sz="4000">
                <a:solidFill>
                  <a:srgbClr val="0033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67545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017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822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95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74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4"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1778949146"/>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9"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461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3853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9674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114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Table Placeholder 2"/>
          <p:cNvSpPr>
            <a:spLocks noGrp="1"/>
          </p:cNvSpPr>
          <p:nvPr>
            <p:ph type="tbl" idx="1"/>
          </p:nvPr>
        </p:nvSpPr>
        <p:spPr>
          <a:xfrm>
            <a:off x="381005" y="1447806"/>
            <a:ext cx="11607800" cy="4695825"/>
          </a:xfrm>
        </p:spPr>
        <p:txBody>
          <a:bodyPr/>
          <a:lstStyle/>
          <a:p>
            <a:pPr lvl="0"/>
            <a:endParaRPr lang="en-US" noProof="0"/>
          </a:p>
        </p:txBody>
      </p:sp>
    </p:spTree>
    <p:extLst>
      <p:ext uri="{BB962C8B-B14F-4D97-AF65-F5344CB8AC3E}">
        <p14:creationId xmlns:p14="http://schemas.microsoft.com/office/powerpoint/2010/main" val="2214761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Content Placeholder 2"/>
          <p:cNvSpPr>
            <a:spLocks noGrp="1"/>
          </p:cNvSpPr>
          <p:nvPr>
            <p:ph idx="1"/>
          </p:nvPr>
        </p:nvSpPr>
        <p:spPr>
          <a:xfrm>
            <a:off x="381005" y="1447806"/>
            <a:ext cx="116078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37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Text Placeholder 2"/>
          <p:cNvSpPr>
            <a:spLocks noGrp="1"/>
          </p:cNvSpPr>
          <p:nvPr>
            <p:ph type="body" sz="half" idx="1"/>
          </p:nvPr>
        </p:nvSpPr>
        <p:spPr>
          <a:xfrm>
            <a:off x="381001" y="1447806"/>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6502" y="1447806"/>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738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Text Placeholder 2"/>
          <p:cNvSpPr>
            <a:spLocks noGrp="1"/>
          </p:cNvSpPr>
          <p:nvPr>
            <p:ph type="body" sz="half" idx="1"/>
          </p:nvPr>
        </p:nvSpPr>
        <p:spPr>
          <a:xfrm>
            <a:off x="381001" y="1447806"/>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86502" y="1447821"/>
            <a:ext cx="5702300" cy="227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86502" y="3871913"/>
            <a:ext cx="5702300" cy="227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290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600207"/>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70" y="6333154"/>
            <a:ext cx="731599" cy="524699"/>
          </a:xfrm>
          <a:prstGeom prst="rect">
            <a:avLst/>
          </a:prstGeom>
        </p:spPr>
        <p:txBody>
          <a:bodyPr lIns="91425" tIns="91425" rIns="91425" bIns="91425" anchor="ctr" anchorCtr="0">
            <a:noAutofit/>
          </a:bodyPr>
          <a:lstStyle>
            <a:lvl1pPr>
              <a:spcBef>
                <a:spcPts val="0"/>
              </a:spcBef>
              <a:buNone/>
              <a:defRPr/>
            </a:lvl1pPr>
          </a:lstStyle>
          <a:p>
            <a:pPr fontAlgn="base">
              <a:spcAft>
                <a:spcPct val="0"/>
              </a:spcAft>
            </a:pPr>
            <a:fld id="{00000000-1234-1234-1234-123412341234}" type="slidenum">
              <a:rPr lang="en" sz="2000" smtClean="0">
                <a:solidFill>
                  <a:prstClr val="white"/>
                </a:solidFill>
                <a:latin typeface="Arial" charset="0"/>
                <a:cs typeface="Arial" charset="0"/>
              </a:rPr>
              <a:pPr fontAlgn="base">
                <a:spcAft>
                  <a:spcPct val="0"/>
                </a:spcAft>
              </a:pPr>
              <a:t>‹#›</a:t>
            </a:fld>
            <a:endParaRPr lang="en" sz="2000">
              <a:solidFill>
                <a:prstClr val="white"/>
              </a:solidFill>
              <a:latin typeface="Arial" charset="0"/>
              <a:cs typeface="Arial" charset="0"/>
            </a:endParaRPr>
          </a:p>
        </p:txBody>
      </p:sp>
    </p:spTree>
    <p:extLst>
      <p:ext uri="{BB962C8B-B14F-4D97-AF65-F5344CB8AC3E}">
        <p14:creationId xmlns:p14="http://schemas.microsoft.com/office/powerpoint/2010/main" val="860465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lvl3pPr>
              <a:defRPr>
                <a:solidFill>
                  <a:srgbClr val="003399"/>
                </a:solidFill>
              </a:defRPr>
            </a:lvl3pPr>
            <a:lvl4pPr>
              <a:defRPr>
                <a:solidFill>
                  <a:srgbClr val="003399"/>
                </a:solidFill>
              </a:defRPr>
            </a:lvl4pPr>
            <a:lvl5pPr>
              <a:defRPr>
                <a:solidFill>
                  <a:srgbClr val="0033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3"/>
          <p:cNvSpPr>
            <a:spLocks noGrp="1"/>
          </p:cNvSpPr>
          <p:nvPr>
            <p:ph type="ftr" sz="quarter" idx="10"/>
          </p:nvPr>
        </p:nvSpPr>
        <p:spPr>
          <a:xfrm>
            <a:off x="4165600" y="6245225"/>
            <a:ext cx="3860800" cy="47625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IN" sz="2000">
              <a:solidFill>
                <a:prstClr val="white"/>
              </a:solidFill>
            </a:endParaRPr>
          </a:p>
        </p:txBody>
      </p:sp>
    </p:spTree>
    <p:extLst>
      <p:ext uri="{BB962C8B-B14F-4D97-AF65-F5344CB8AC3E}">
        <p14:creationId xmlns:p14="http://schemas.microsoft.com/office/powerpoint/2010/main" val="231304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1" y="273048"/>
            <a:ext cx="4011081" cy="1162046"/>
          </a:xfrm>
        </p:spPr>
        <p:txBody>
          <a:bodyPr anchor="b" anchorCtr="0"/>
          <a:lstStyle>
            <a:lvl1pPr algn="l">
              <a:defRPr sz="2000"/>
            </a:lvl1pPr>
          </a:lstStyle>
          <a:p>
            <a:pPr lvl="0"/>
            <a:r>
              <a:rPr lang="en-US"/>
              <a:t>Click to edit Master title style</a:t>
            </a:r>
          </a:p>
        </p:txBody>
      </p:sp>
      <p:sp>
        <p:nvSpPr>
          <p:cNvPr id="3" name="Content Placeholder 2"/>
          <p:cNvSpPr txBox="1">
            <a:spLocks noGrp="1"/>
          </p:cNvSpPr>
          <p:nvPr>
            <p:ph idx="1"/>
          </p:nvPr>
        </p:nvSpPr>
        <p:spPr>
          <a:xfrm>
            <a:off x="4766730" y="273048"/>
            <a:ext cx="6815669" cy="5853110"/>
          </a:xfrm>
        </p:spPr>
        <p:txBody>
          <a:bodyPr/>
          <a:lstStyle>
            <a:lvl1pPr>
              <a:defRPr lang="en-US"/>
            </a:lvl1pPr>
            <a:lvl2pPr>
              <a:spcBef>
                <a:spcPts val="700"/>
              </a:spcBef>
              <a:defRPr lang="en-US" sz="2800"/>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609601" y="1435095"/>
            <a:ext cx="4011081" cy="4691064"/>
          </a:xfrm>
        </p:spPr>
        <p:txBody>
          <a:bodyPr/>
          <a:lstStyle>
            <a:lvl1pPr marL="0" indent="0">
              <a:spcBef>
                <a:spcPts val="300"/>
              </a:spcBef>
              <a:buNone/>
              <a:defRPr lang="en-US" sz="1400"/>
            </a:lvl1pPr>
          </a:lstStyle>
          <a:p>
            <a:pPr lvl="0"/>
            <a:r>
              <a:rPr lang="en-US"/>
              <a:t>Click to edit Master text styles</a:t>
            </a:r>
          </a:p>
        </p:txBody>
      </p:sp>
      <p:sp>
        <p:nvSpPr>
          <p:cNvPr id="5"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6"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527619974"/>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097157" name="Picture 4" descr="LOGO copy"/>
          <p:cNvPicPr>
            <a:picLocks noChangeAspect="1" noChangeArrowheads="1"/>
          </p:cNvPicPr>
          <p:nvPr/>
        </p:nvPicPr>
        <p:blipFill>
          <a:blip r:embed="rId2" cstate="print">
            <a:clrChange>
              <a:clrFrom>
                <a:srgbClr val="CBE3E3"/>
              </a:clrFrom>
              <a:clrTo>
                <a:srgbClr val="CBE3E3">
                  <a:alpha val="0"/>
                </a:srgbClr>
              </a:clrTo>
            </a:clrChange>
          </a:blip>
          <a:srcRect l="11111" t="4305" r="11111" b="9607"/>
          <a:stretch>
            <a:fillRect/>
          </a:stretch>
        </p:blipFill>
        <p:spPr bwMode="auto">
          <a:xfrm>
            <a:off x="5238751" y="0"/>
            <a:ext cx="1511300" cy="1619250"/>
          </a:xfrm>
          <a:prstGeom prst="rect">
            <a:avLst/>
          </a:prstGeom>
          <a:noFill/>
          <a:ln>
            <a:noFill/>
          </a:ln>
        </p:spPr>
      </p:pic>
      <p:grpSp>
        <p:nvGrpSpPr>
          <p:cNvPr id="2" name="Group 12"/>
          <p:cNvGrpSpPr/>
          <p:nvPr/>
        </p:nvGrpSpPr>
        <p:grpSpPr bwMode="auto">
          <a:xfrm>
            <a:off x="2952751" y="5357817"/>
            <a:ext cx="6400800" cy="766759"/>
            <a:chOff x="2057400" y="5357816"/>
            <a:chExt cx="4800600" cy="766884"/>
          </a:xfrm>
          <a:noFill/>
        </p:grpSpPr>
        <p:pic>
          <p:nvPicPr>
            <p:cNvPr id="2097158" name="Picture 4"/>
            <p:cNvPicPr>
              <a:picLocks noChangeAspect="1" noChangeArrowheads="1"/>
            </p:cNvPicPr>
            <p:nvPr/>
          </p:nvPicPr>
          <p:blipFill>
            <a:blip r:embed="rId3" cstate="print"/>
            <a:srcRect/>
            <a:stretch>
              <a:fillRect/>
            </a:stretch>
          </p:blipFill>
          <p:spPr bwMode="auto">
            <a:xfrm>
              <a:off x="2571755" y="5357816"/>
              <a:ext cx="3600450" cy="523874"/>
            </a:xfrm>
            <a:prstGeom prst="rect">
              <a:avLst/>
            </a:prstGeom>
            <a:grpFill/>
            <a:ln w="9525">
              <a:noFill/>
              <a:miter lim="800000"/>
              <a:headEnd/>
              <a:tailEnd/>
            </a:ln>
          </p:spPr>
        </p:pic>
        <p:pic>
          <p:nvPicPr>
            <p:cNvPr id="2097159" name="Picture 5"/>
            <p:cNvPicPr>
              <a:picLocks noChangeAspect="1" noChangeArrowheads="1"/>
            </p:cNvPicPr>
            <p:nvPr/>
          </p:nvPicPr>
          <p:blipFill>
            <a:blip r:embed="rId4" cstate="print"/>
            <a:srcRect l="2464" t="17021" r="2618" b="14894"/>
            <a:stretch>
              <a:fillRect/>
            </a:stretch>
          </p:blipFill>
          <p:spPr bwMode="auto">
            <a:xfrm>
              <a:off x="2057400" y="5715000"/>
              <a:ext cx="4800600" cy="409700"/>
            </a:xfrm>
            <a:prstGeom prst="rect">
              <a:avLst/>
            </a:prstGeom>
            <a:grpFill/>
            <a:ln w="9525">
              <a:noFill/>
              <a:miter lim="800000"/>
              <a:headEnd/>
              <a:tailEnd/>
            </a:ln>
          </p:spPr>
        </p:pic>
      </p:grpSp>
      <p:sp>
        <p:nvSpPr>
          <p:cNvPr id="1048586" name="Title 1"/>
          <p:cNvSpPr>
            <a:spLocks noGrp="1"/>
          </p:cNvSpPr>
          <p:nvPr>
            <p:ph type="ctrTitle"/>
          </p:nvPr>
        </p:nvSpPr>
        <p:spPr>
          <a:xfrm>
            <a:off x="609600" y="2030414"/>
            <a:ext cx="10871200" cy="1470025"/>
          </a:xfrm>
          <a:noFill/>
        </p:spPr>
        <p:txBody>
          <a:bodyPr/>
          <a:lstStyle>
            <a:lvl1pPr>
              <a:defRPr sz="5400" b="1">
                <a:solidFill>
                  <a:srgbClr val="003399"/>
                </a:solidFill>
                <a:latin typeface="Arial" pitchFamily="34" charset="0"/>
                <a:cs typeface="Arial" pitchFamily="34" charset="0"/>
              </a:defRPr>
            </a:lvl1pPr>
          </a:lstStyle>
          <a:p>
            <a:r>
              <a:rPr lang="en-US"/>
              <a:t>Click to edit Master title style</a:t>
            </a:r>
            <a:endParaRPr lang="en-US" dirty="0"/>
          </a:p>
        </p:txBody>
      </p:sp>
      <p:sp>
        <p:nvSpPr>
          <p:cNvPr id="1048587" name="Subtitle 2"/>
          <p:cNvSpPr>
            <a:spLocks noGrp="1"/>
          </p:cNvSpPr>
          <p:nvPr>
            <p:ph type="subTitle" idx="1"/>
          </p:nvPr>
        </p:nvSpPr>
        <p:spPr>
          <a:xfrm>
            <a:off x="1219200" y="4367218"/>
            <a:ext cx="9652000" cy="776294"/>
          </a:xfrm>
        </p:spPr>
        <p:txBody>
          <a:bodyPr/>
          <a:lstStyle>
            <a:lvl1pPr marL="0" indent="0" algn="ctr">
              <a:buNone/>
              <a:defRPr b="1">
                <a:solidFill>
                  <a:srgbClr val="1A1C3E"/>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37038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Rectangle 8"/>
          <p:cNvSpPr>
            <a:spLocks noGrp="1"/>
          </p:cNvSpPr>
          <p:nvPr>
            <p:ph type="sldNum" sz="quarter" idx="10"/>
          </p:nvPr>
        </p:nvSpPr>
        <p:spPr>
          <a:ln/>
        </p:spPr>
        <p:txBody>
          <a:bodyPr/>
          <a:lstStyle>
            <a:lvl1pPr>
              <a:defRPr/>
            </a:lvl1pPr>
          </a:lstStyle>
          <a:p>
            <a:pPr>
              <a:defRPr/>
            </a:pPr>
            <a:fld id="{ACD346D6-B589-4B5D-939C-BC166C79BDD9}" type="slidenum">
              <a:rPr lang="en-US" altLang="en-US"/>
              <a:pPr>
                <a:defRPr/>
              </a:pPr>
              <a:t>‹#›</a:t>
            </a:fld>
            <a:endParaRPr lang="en-US" altLang="en-US"/>
          </a:p>
        </p:txBody>
      </p:sp>
    </p:spTree>
    <p:extLst>
      <p:ext uri="{BB962C8B-B14F-4D97-AF65-F5344CB8AC3E}">
        <p14:creationId xmlns:p14="http://schemas.microsoft.com/office/powerpoint/2010/main" val="2216345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8"/>
          <p:cNvSpPr>
            <a:spLocks noGrp="1"/>
          </p:cNvSpPr>
          <p:nvPr>
            <p:ph type="sldNum" sz="quarter" idx="10"/>
          </p:nvPr>
        </p:nvSpPr>
        <p:spPr>
          <a:ln/>
        </p:spPr>
        <p:txBody>
          <a:bodyPr/>
          <a:lstStyle>
            <a:lvl1pPr>
              <a:defRPr/>
            </a:lvl1pPr>
          </a:lstStyle>
          <a:p>
            <a:pPr>
              <a:defRPr/>
            </a:pPr>
            <a:fld id="{FCC1330D-42B7-441A-8D3E-DB2153C2C692}" type="slidenum">
              <a:rPr lang="en-US" altLang="en-US"/>
              <a:pPr>
                <a:defRPr/>
              </a:pPr>
              <a:t>‹#›</a:t>
            </a:fld>
            <a:endParaRPr lang="en-US" altLang="en-US"/>
          </a:p>
        </p:txBody>
      </p:sp>
    </p:spTree>
    <p:extLst>
      <p:ext uri="{BB962C8B-B14F-4D97-AF65-F5344CB8AC3E}">
        <p14:creationId xmlns:p14="http://schemas.microsoft.com/office/powerpoint/2010/main" val="1374250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8"/>
          <p:cNvSpPr>
            <a:spLocks noGrp="1"/>
          </p:cNvSpPr>
          <p:nvPr>
            <p:ph type="sldNum" sz="quarter" idx="10"/>
          </p:nvPr>
        </p:nvSpPr>
        <p:spPr>
          <a:ln/>
        </p:spPr>
        <p:txBody>
          <a:bodyPr/>
          <a:lstStyle>
            <a:lvl1pPr>
              <a:defRPr/>
            </a:lvl1pPr>
          </a:lstStyle>
          <a:p>
            <a:pPr>
              <a:defRPr/>
            </a:pPr>
            <a:fld id="{13AA5154-8332-4FC5-94D2-18544798E77A}" type="slidenum">
              <a:rPr lang="en-US" altLang="en-US"/>
              <a:pPr>
                <a:defRPr/>
              </a:pPr>
              <a:t>‹#›</a:t>
            </a:fld>
            <a:endParaRPr lang="en-US" altLang="en-US"/>
          </a:p>
        </p:txBody>
      </p:sp>
    </p:spTree>
    <p:extLst>
      <p:ext uri="{BB962C8B-B14F-4D97-AF65-F5344CB8AC3E}">
        <p14:creationId xmlns:p14="http://schemas.microsoft.com/office/powerpoint/2010/main" val="3132011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8"/>
          <p:cNvSpPr>
            <a:spLocks noGrp="1"/>
          </p:cNvSpPr>
          <p:nvPr>
            <p:ph type="sldNum" sz="quarter" idx="10"/>
          </p:nvPr>
        </p:nvSpPr>
        <p:spPr>
          <a:ln/>
        </p:spPr>
        <p:txBody>
          <a:bodyPr/>
          <a:lstStyle>
            <a:lvl1pPr>
              <a:defRPr/>
            </a:lvl1pPr>
          </a:lstStyle>
          <a:p>
            <a:pPr>
              <a:defRPr/>
            </a:pPr>
            <a:fld id="{2772E6C6-698C-49FA-B089-F9B64504705A}" type="slidenum">
              <a:rPr lang="en-US" altLang="en-US"/>
              <a:pPr>
                <a:defRPr/>
              </a:pPr>
              <a:t>‹#›</a:t>
            </a:fld>
            <a:endParaRPr lang="en-US" altLang="en-US"/>
          </a:p>
        </p:txBody>
      </p:sp>
    </p:spTree>
    <p:extLst>
      <p:ext uri="{BB962C8B-B14F-4D97-AF65-F5344CB8AC3E}">
        <p14:creationId xmlns:p14="http://schemas.microsoft.com/office/powerpoint/2010/main" val="18496888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7"/>
            <a:ext cx="10515600" cy="1325563"/>
          </a:xfrm>
          <a:prstGeom prst="rect">
            <a:avLst/>
          </a:prstGeom>
        </p:spPr>
        <p:txBody>
          <a:bodyPr/>
          <a:lstStyle/>
          <a:p>
            <a:r>
              <a:rPr lang="en-US"/>
              <a:t>Click to edit Master title style</a:t>
            </a:r>
            <a:endParaRPr lang="en-IN"/>
          </a:p>
        </p:txBody>
      </p:sp>
      <p:sp>
        <p:nvSpPr>
          <p:cNvPr id="3" name="Text Placeholder 2"/>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8"/>
          <p:cNvSpPr>
            <a:spLocks noGrp="1"/>
          </p:cNvSpPr>
          <p:nvPr>
            <p:ph type="sldNum" sz="quarter" idx="10"/>
          </p:nvPr>
        </p:nvSpPr>
        <p:spPr>
          <a:ln/>
        </p:spPr>
        <p:txBody>
          <a:bodyPr/>
          <a:lstStyle>
            <a:lvl1pPr>
              <a:defRPr/>
            </a:lvl1pPr>
          </a:lstStyle>
          <a:p>
            <a:pPr>
              <a:defRPr/>
            </a:pPr>
            <a:fld id="{3F747CA7-93E1-44EC-8E84-F91B51C79C9E}" type="slidenum">
              <a:rPr lang="en-US" altLang="en-US"/>
              <a:pPr>
                <a:defRPr/>
              </a:pPr>
              <a:t>‹#›</a:t>
            </a:fld>
            <a:endParaRPr lang="en-US" altLang="en-US"/>
          </a:p>
        </p:txBody>
      </p:sp>
    </p:spTree>
    <p:extLst>
      <p:ext uri="{BB962C8B-B14F-4D97-AF65-F5344CB8AC3E}">
        <p14:creationId xmlns:p14="http://schemas.microsoft.com/office/powerpoint/2010/main" val="3406446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IN"/>
          </a:p>
        </p:txBody>
      </p:sp>
      <p:sp>
        <p:nvSpPr>
          <p:cNvPr id="3" name="Rectangle 8"/>
          <p:cNvSpPr>
            <a:spLocks noGrp="1"/>
          </p:cNvSpPr>
          <p:nvPr>
            <p:ph type="sldNum" sz="quarter" idx="10"/>
          </p:nvPr>
        </p:nvSpPr>
        <p:spPr>
          <a:ln/>
        </p:spPr>
        <p:txBody>
          <a:bodyPr/>
          <a:lstStyle>
            <a:lvl1pPr>
              <a:defRPr/>
            </a:lvl1pPr>
          </a:lstStyle>
          <a:p>
            <a:pPr>
              <a:defRPr/>
            </a:pPr>
            <a:fld id="{B9D31EC4-BE7D-4257-AA27-2C06612BB973}" type="slidenum">
              <a:rPr lang="en-US" altLang="en-US"/>
              <a:pPr>
                <a:defRPr/>
              </a:pPr>
              <a:t>‹#›</a:t>
            </a:fld>
            <a:endParaRPr lang="en-US" altLang="en-US"/>
          </a:p>
        </p:txBody>
      </p:sp>
    </p:spTree>
    <p:extLst>
      <p:ext uri="{BB962C8B-B14F-4D97-AF65-F5344CB8AC3E}">
        <p14:creationId xmlns:p14="http://schemas.microsoft.com/office/powerpoint/2010/main" val="2114178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p:cNvSpPr>
          <p:nvPr>
            <p:ph type="sldNum" sz="quarter" idx="10"/>
          </p:nvPr>
        </p:nvSpPr>
        <p:spPr>
          <a:ln/>
        </p:spPr>
        <p:txBody>
          <a:bodyPr/>
          <a:lstStyle>
            <a:lvl1pPr>
              <a:defRPr/>
            </a:lvl1pPr>
          </a:lstStyle>
          <a:p>
            <a:pPr>
              <a:defRPr/>
            </a:pPr>
            <a:fld id="{A998F636-4908-41DE-9FF7-E4B3F5A34029}" type="slidenum">
              <a:rPr lang="en-US" altLang="en-US"/>
              <a:pPr>
                <a:defRPr/>
              </a:pPr>
              <a:t>‹#›</a:t>
            </a:fld>
            <a:endParaRPr lang="en-US" altLang="en-US"/>
          </a:p>
        </p:txBody>
      </p:sp>
    </p:spTree>
    <p:extLst>
      <p:ext uri="{BB962C8B-B14F-4D97-AF65-F5344CB8AC3E}">
        <p14:creationId xmlns:p14="http://schemas.microsoft.com/office/powerpoint/2010/main" val="72847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717"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40319"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p:cNvSpPr>
            <a:spLocks noGrp="1"/>
          </p:cNvSpPr>
          <p:nvPr>
            <p:ph type="sldNum" sz="quarter" idx="10"/>
          </p:nvPr>
        </p:nvSpPr>
        <p:spPr>
          <a:ln/>
        </p:spPr>
        <p:txBody>
          <a:bodyPr/>
          <a:lstStyle>
            <a:lvl1pPr>
              <a:defRPr/>
            </a:lvl1pPr>
          </a:lstStyle>
          <a:p>
            <a:pPr>
              <a:defRPr/>
            </a:pPr>
            <a:fld id="{3DF66624-3D99-454C-912B-FAEBC5CD6E6A}" type="slidenum">
              <a:rPr lang="en-US" altLang="en-US"/>
              <a:pPr>
                <a:defRPr/>
              </a:pPr>
              <a:t>‹#›</a:t>
            </a:fld>
            <a:endParaRPr lang="en-US" altLang="en-US"/>
          </a:p>
        </p:txBody>
      </p:sp>
    </p:spTree>
    <p:extLst>
      <p:ext uri="{BB962C8B-B14F-4D97-AF65-F5344CB8AC3E}">
        <p14:creationId xmlns:p14="http://schemas.microsoft.com/office/powerpoint/2010/main" val="28865219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717"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sym typeface="Arial" panose="020B0604020202020204" pitchFamily="34" charset="0"/>
            </a:endParaRPr>
          </a:p>
        </p:txBody>
      </p:sp>
      <p:sp>
        <p:nvSpPr>
          <p:cNvPr id="4" name="Text Placeholder 3"/>
          <p:cNvSpPr>
            <a:spLocks noGrp="1"/>
          </p:cNvSpPr>
          <p:nvPr>
            <p:ph type="body" sz="half" idx="2"/>
          </p:nvPr>
        </p:nvSpPr>
        <p:spPr>
          <a:xfrm>
            <a:off x="840319"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8"/>
          <p:cNvSpPr>
            <a:spLocks noGrp="1"/>
          </p:cNvSpPr>
          <p:nvPr>
            <p:ph type="sldNum" sz="quarter" idx="10"/>
          </p:nvPr>
        </p:nvSpPr>
        <p:spPr>
          <a:ln/>
        </p:spPr>
        <p:txBody>
          <a:bodyPr/>
          <a:lstStyle>
            <a:lvl1pPr>
              <a:defRPr/>
            </a:lvl1pPr>
          </a:lstStyle>
          <a:p>
            <a:pPr>
              <a:defRPr/>
            </a:pPr>
            <a:fld id="{8E39F3A7-9793-4B25-A5EF-DA313784B369}" type="slidenum">
              <a:rPr lang="en-US" altLang="en-US"/>
              <a:pPr>
                <a:defRPr/>
              </a:pPr>
              <a:t>‹#›</a:t>
            </a:fld>
            <a:endParaRPr lang="en-US" altLang="en-US"/>
          </a:p>
        </p:txBody>
      </p:sp>
    </p:spTree>
    <p:extLst>
      <p:ext uri="{BB962C8B-B14F-4D97-AF65-F5344CB8AC3E}">
        <p14:creationId xmlns:p14="http://schemas.microsoft.com/office/powerpoint/2010/main" val="314175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2389717" y="4800601"/>
            <a:ext cx="7315200" cy="566735"/>
          </a:xfrm>
        </p:spPr>
        <p:txBody>
          <a:bodyPr anchor="b" anchorCtr="0"/>
          <a:lstStyle>
            <a:lvl1pPr algn="l">
              <a:defRPr sz="2000"/>
            </a:lvl1pPr>
          </a:lstStyle>
          <a:p>
            <a:pPr lvl="0"/>
            <a:r>
              <a:rPr lang="en-US"/>
              <a:t>Click to edit Master title style</a:t>
            </a:r>
          </a:p>
        </p:txBody>
      </p:sp>
      <p:sp>
        <p:nvSpPr>
          <p:cNvPr id="3" name="Picture Placeholder 2"/>
          <p:cNvSpPr txBox="1">
            <a:spLocks noGrp="1"/>
          </p:cNvSpPr>
          <p:nvPr>
            <p:ph type="pic" idx="1"/>
          </p:nvPr>
        </p:nvSpPr>
        <p:spPr>
          <a:xfrm>
            <a:off x="2389717" y="612776"/>
            <a:ext cx="7315200" cy="4114800"/>
          </a:xfrm>
        </p:spPr>
        <p:txBody>
          <a:bodyPr/>
          <a:lstStyle>
            <a:lvl1pPr marL="0" indent="0">
              <a:buNone/>
              <a:defRPr lang="en-US"/>
            </a:lvl1pPr>
          </a:lstStyle>
          <a:p>
            <a:pPr lvl="0"/>
            <a:r>
              <a:rPr lang="en-US" noProof="0"/>
              <a:t>Click icon to add picture</a:t>
            </a:r>
          </a:p>
        </p:txBody>
      </p:sp>
      <p:sp>
        <p:nvSpPr>
          <p:cNvPr id="4" name="Text Placeholder 3"/>
          <p:cNvSpPr txBox="1">
            <a:spLocks noGrp="1"/>
          </p:cNvSpPr>
          <p:nvPr>
            <p:ph type="body" idx="2"/>
          </p:nvPr>
        </p:nvSpPr>
        <p:spPr>
          <a:xfrm>
            <a:off x="2389717" y="5367335"/>
            <a:ext cx="7315200" cy="804864"/>
          </a:xfrm>
        </p:spPr>
        <p:txBody>
          <a:bodyPr/>
          <a:lstStyle>
            <a:lvl1pPr marL="0" indent="0">
              <a:spcBef>
                <a:spcPts val="300"/>
              </a:spcBef>
              <a:buNone/>
              <a:defRPr lang="en-US" sz="1400"/>
            </a:lvl1pPr>
          </a:lstStyle>
          <a:p>
            <a:pPr lvl="0"/>
            <a:r>
              <a:rPr lang="en-US"/>
              <a:t>Click to edit Master text styles</a:t>
            </a:r>
          </a:p>
        </p:txBody>
      </p:sp>
      <p:sp>
        <p:nvSpPr>
          <p:cNvPr id="5"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6"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178426517"/>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I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8"/>
          <p:cNvSpPr>
            <a:spLocks noGrp="1"/>
          </p:cNvSpPr>
          <p:nvPr>
            <p:ph type="sldNum" sz="quarter" idx="10"/>
          </p:nvPr>
        </p:nvSpPr>
        <p:spPr>
          <a:ln/>
        </p:spPr>
        <p:txBody>
          <a:bodyPr/>
          <a:lstStyle>
            <a:lvl1pPr>
              <a:defRPr/>
            </a:lvl1pPr>
          </a:lstStyle>
          <a:p>
            <a:pPr>
              <a:defRPr/>
            </a:pPr>
            <a:fld id="{5D2B8BEA-4EC9-4AA3-B442-01CEE132E9AF}" type="slidenum">
              <a:rPr lang="en-US" altLang="en-US"/>
              <a:pPr>
                <a:defRPr/>
              </a:pPr>
              <a:t>‹#›</a:t>
            </a:fld>
            <a:endParaRPr lang="en-US" altLang="en-US"/>
          </a:p>
        </p:txBody>
      </p:sp>
    </p:spTree>
    <p:extLst>
      <p:ext uri="{BB962C8B-B14F-4D97-AF65-F5344CB8AC3E}">
        <p14:creationId xmlns:p14="http://schemas.microsoft.com/office/powerpoint/2010/main" val="3471607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2"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8"/>
          <p:cNvSpPr>
            <a:spLocks noGrp="1"/>
          </p:cNvSpPr>
          <p:nvPr>
            <p:ph type="sldNum" sz="quarter" idx="10"/>
          </p:nvPr>
        </p:nvSpPr>
        <p:spPr>
          <a:ln/>
        </p:spPr>
        <p:txBody>
          <a:bodyPr/>
          <a:lstStyle>
            <a:lvl1pPr>
              <a:defRPr/>
            </a:lvl1pPr>
          </a:lstStyle>
          <a:p>
            <a:pPr>
              <a:defRPr/>
            </a:pPr>
            <a:fld id="{06B03854-3C04-4F44-971B-6F88446F99FC}" type="slidenum">
              <a:rPr lang="en-US" altLang="en-US"/>
              <a:pPr>
                <a:defRPr/>
              </a:pPr>
              <a:t>‹#›</a:t>
            </a:fld>
            <a:endParaRPr lang="en-US" altLang="en-US"/>
          </a:p>
        </p:txBody>
      </p:sp>
    </p:spTree>
    <p:extLst>
      <p:ext uri="{BB962C8B-B14F-4D97-AF65-F5344CB8AC3E}">
        <p14:creationId xmlns:p14="http://schemas.microsoft.com/office/powerpoint/2010/main" val="4101950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203200" y="1066803"/>
            <a:ext cx="5791200" cy="5076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066803"/>
            <a:ext cx="5791200" cy="5076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109147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192000" cy="904860"/>
          </a:xfrm>
        </p:spPr>
        <p:txBody>
          <a:bodyPr anchor="t"/>
          <a:lstStyle>
            <a:lvl1pPr marL="0" indent="446088" algn="l">
              <a:defRPr sz="4000" b="1" cap="all"/>
            </a:lvl1pPr>
          </a:lstStyle>
          <a:p>
            <a:r>
              <a:rPr lang="en-US" dirty="0"/>
              <a:t>Click to edit Master title</a:t>
            </a:r>
          </a:p>
        </p:txBody>
      </p:sp>
      <p:sp>
        <p:nvSpPr>
          <p:cNvPr id="3" name="Text Placeholder 2"/>
          <p:cNvSpPr>
            <a:spLocks noGrp="1"/>
          </p:cNvSpPr>
          <p:nvPr>
            <p:ph type="body" idx="1"/>
          </p:nvPr>
        </p:nvSpPr>
        <p:spPr>
          <a:xfrm>
            <a:off x="571462" y="1285860"/>
            <a:ext cx="11049077" cy="4857784"/>
          </a:xfrm>
        </p:spPr>
        <p:txBody>
          <a:bodyPr/>
          <a:lstStyle>
            <a:lvl1pPr marL="0" indent="0" algn="l">
              <a:buNone/>
              <a:defRPr sz="4000">
                <a:solidFill>
                  <a:srgbClr val="0033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65989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452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542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7465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18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613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775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5"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3198145729"/>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825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9809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Table Placeholder 2"/>
          <p:cNvSpPr>
            <a:spLocks noGrp="1"/>
          </p:cNvSpPr>
          <p:nvPr>
            <p:ph type="tbl" idx="1"/>
          </p:nvPr>
        </p:nvSpPr>
        <p:spPr>
          <a:xfrm>
            <a:off x="381000" y="1447801"/>
            <a:ext cx="11607800" cy="4695825"/>
          </a:xfrm>
        </p:spPr>
        <p:txBody>
          <a:bodyPr/>
          <a:lstStyle/>
          <a:p>
            <a:pPr lvl="0"/>
            <a:endParaRPr lang="en-US" noProof="0"/>
          </a:p>
        </p:txBody>
      </p:sp>
    </p:spTree>
    <p:extLst>
      <p:ext uri="{BB962C8B-B14F-4D97-AF65-F5344CB8AC3E}">
        <p14:creationId xmlns:p14="http://schemas.microsoft.com/office/powerpoint/2010/main" val="129029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Content Placeholder 2"/>
          <p:cNvSpPr>
            <a:spLocks noGrp="1"/>
          </p:cNvSpPr>
          <p:nvPr>
            <p:ph idx="1"/>
          </p:nvPr>
        </p:nvSpPr>
        <p:spPr>
          <a:xfrm>
            <a:off x="381000" y="1447801"/>
            <a:ext cx="116078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337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Text Placeholder 2"/>
          <p:cNvSpPr>
            <a:spLocks noGrp="1"/>
          </p:cNvSpPr>
          <p:nvPr>
            <p:ph type="body" sz="half" idx="1"/>
          </p:nvPr>
        </p:nvSpPr>
        <p:spPr>
          <a:xfrm>
            <a:off x="381001" y="1447801"/>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6501" y="1447801"/>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789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a:t>Click to edit Master title style</a:t>
            </a:r>
          </a:p>
        </p:txBody>
      </p:sp>
      <p:sp>
        <p:nvSpPr>
          <p:cNvPr id="3" name="Text Placeholder 2"/>
          <p:cNvSpPr>
            <a:spLocks noGrp="1"/>
          </p:cNvSpPr>
          <p:nvPr>
            <p:ph type="body" sz="half" idx="1"/>
          </p:nvPr>
        </p:nvSpPr>
        <p:spPr>
          <a:xfrm>
            <a:off x="381001" y="1447801"/>
            <a:ext cx="57023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86501" y="1447801"/>
            <a:ext cx="5702300" cy="227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86501" y="3871913"/>
            <a:ext cx="5702300" cy="2271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026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hangingPunct="1">
              <a:defRPr>
                <a:solidFill>
                  <a:prstClr val="white"/>
                </a:solidFill>
                <a:latin typeface="Arial" pitchFamily="34" charset="0"/>
                <a:cs typeface="Arial" pitchFamily="34" charset="0"/>
              </a:defRPr>
            </a:lvl1pPr>
          </a:lstStyle>
          <a:p>
            <a:pPr fontAlgn="base">
              <a:spcBef>
                <a:spcPct val="0"/>
              </a:spcBef>
              <a:spcAft>
                <a:spcPct val="0"/>
              </a:spcAft>
              <a:defRPr/>
            </a:pPr>
            <a:fld id="{B51660C5-4E20-4825-B2EC-D6A183BC1355}" type="datetimeFigureOut">
              <a:rPr lang="en-IN" sz="2000"/>
              <a:pPr fontAlgn="base">
                <a:spcBef>
                  <a:spcPct val="0"/>
                </a:spcBef>
                <a:spcAft>
                  <a:spcPct val="0"/>
                </a:spcAft>
                <a:defRPr/>
              </a:pPr>
              <a:t>24-07-2024</a:t>
            </a:fld>
            <a:endParaRPr lang="en-IN" sz="200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solidFill>
                  <a:prstClr val="white"/>
                </a:solidFill>
                <a:latin typeface="Arial" pitchFamily="34" charset="0"/>
                <a:cs typeface="Arial" pitchFamily="34" charset="0"/>
              </a:defRPr>
            </a:lvl1pPr>
          </a:lstStyle>
          <a:p>
            <a:pPr fontAlgn="base">
              <a:spcBef>
                <a:spcPct val="0"/>
              </a:spcBef>
              <a:spcAft>
                <a:spcPct val="0"/>
              </a:spcAft>
              <a:defRPr/>
            </a:pPr>
            <a:endParaRPr lang="en-IN" sz="200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eaLnBrk="1" hangingPunct="1">
              <a:defRPr>
                <a:solidFill>
                  <a:prstClr val="white"/>
                </a:solidFill>
                <a:latin typeface="Arial" pitchFamily="34" charset="0"/>
                <a:cs typeface="Arial" pitchFamily="34" charset="0"/>
              </a:defRPr>
            </a:lvl1pPr>
          </a:lstStyle>
          <a:p>
            <a:pPr fontAlgn="base">
              <a:spcBef>
                <a:spcPct val="0"/>
              </a:spcBef>
              <a:spcAft>
                <a:spcPct val="0"/>
              </a:spcAft>
              <a:defRPr/>
            </a:pPr>
            <a:fld id="{25E1A339-D1B3-4575-A80B-DEC052461896}" type="slidenum">
              <a:rPr lang="en-IN" altLang="en-US" sz="2000"/>
              <a:pPr fontAlgn="base">
                <a:spcBef>
                  <a:spcPct val="0"/>
                </a:spcBef>
                <a:spcAft>
                  <a:spcPct val="0"/>
                </a:spcAft>
                <a:defRPr/>
              </a:pPr>
              <a:t>‹#›</a:t>
            </a:fld>
            <a:endParaRPr lang="en-IN" altLang="en-US" sz="2000"/>
          </a:p>
        </p:txBody>
      </p:sp>
    </p:spTree>
    <p:extLst>
      <p:ext uri="{BB962C8B-B14F-4D97-AF65-F5344CB8AC3E}">
        <p14:creationId xmlns:p14="http://schemas.microsoft.com/office/powerpoint/2010/main" val="3080288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9429768" y="274641"/>
            <a:ext cx="27432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09600" y="274641"/>
            <a:ext cx="8026395" cy="5851529"/>
          </a:xfrm>
        </p:spPr>
        <p:txBody>
          <a:bodyPr vert="eaVert"/>
          <a:lstStyle>
            <a:lvl1pPr>
              <a:defRPr lang="en-US"/>
            </a:lvl1pPr>
            <a:lvl2pPr>
              <a:defRPr lang="en-US"/>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1" i="0" u="none" strike="noStrike" kern="1200" cap="none" spc="0" baseline="0">
                <a:solidFill>
                  <a:srgbClr val="003399"/>
                </a:solidFill>
                <a:uFillTx/>
                <a:latin typeface="Arial" pitchFamily="34"/>
                <a:cs typeface="Arial" pitchFamily="34"/>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1" i="0" u="none" strike="noStrike" kern="1200" cap="none" spc="0" baseline="0">
                <a:solidFill>
                  <a:srgbClr val="003399"/>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txBox="1">
            <a:spLocks noGrp="1"/>
          </p:cNvSpPr>
          <p:nvPr>
            <p:ph type="dt" sz="half" idx="10"/>
          </p:nvPr>
        </p:nvSpPr>
        <p:spPr>
          <a:ln/>
        </p:spPr>
        <p:txBody>
          <a:bodyPr/>
          <a:lstStyle>
            <a:lvl1pPr>
              <a:defRPr/>
            </a:lvl1pPr>
          </a:lstStyle>
          <a:p>
            <a:fld id="{1D8BD707-D9CF-40AE-B4C6-C98DA3205C09}" type="datetimeFigureOut">
              <a:rPr lang="en-US" smtClean="0"/>
              <a:pPr/>
              <a:t>7/24/2024</a:t>
            </a:fld>
            <a:endParaRPr/>
          </a:p>
        </p:txBody>
      </p:sp>
      <p:sp>
        <p:nvSpPr>
          <p:cNvPr id="5" name="Rectangle 14"/>
          <p:cNvSpPr txBox="1">
            <a:spLocks noGrp="1"/>
          </p:cNvSpPr>
          <p:nvPr>
            <p:ph type="sldNum" sz="quarter" idx="11"/>
          </p:nvPr>
        </p:nvSpPr>
        <p:spPr>
          <a:ln/>
        </p:spPr>
        <p:txBody>
          <a:bodyPr/>
          <a:lstStyle>
            <a:lvl1pPr>
              <a:defRPr/>
            </a:lvl1pPr>
          </a:lstStyle>
          <a:p>
            <a:fld id="{B6F15528-21DE-4FAA-801E-634DDDAF4B2B}" type="slidenum">
              <a:rPr smtClean="0"/>
              <a:pPr/>
              <a:t>‹#›</a:t>
            </a:fld>
            <a:endParaRPr/>
          </a:p>
        </p:txBody>
      </p:sp>
    </p:spTree>
    <p:extLst>
      <p:ext uri="{BB962C8B-B14F-4D97-AF65-F5344CB8AC3E}">
        <p14:creationId xmlns:p14="http://schemas.microsoft.com/office/powerpoint/2010/main" val="76574879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gif"/><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2.gi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1.jpeg"/><Relationship Id="rId2" Type="http://schemas.openxmlformats.org/officeDocument/2006/relationships/slideLayout" Target="../slideLayouts/slideLayout18.xml"/><Relationship Id="rId16" Type="http://schemas.openxmlformats.org/officeDocument/2006/relationships/image" Target="../media/image10.jpeg"/><Relationship Id="rId20" Type="http://schemas.openxmlformats.org/officeDocument/2006/relationships/image" Target="../media/image14.gi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image" Target="../media/image13.gi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2.gif"/><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1.jpeg"/><Relationship Id="rId2" Type="http://schemas.openxmlformats.org/officeDocument/2006/relationships/slideLayout" Target="../slideLayouts/slideLayout32.xml"/><Relationship Id="rId16" Type="http://schemas.openxmlformats.org/officeDocument/2006/relationships/image" Target="../media/image10.jpeg"/><Relationship Id="rId20" Type="http://schemas.openxmlformats.org/officeDocument/2006/relationships/image" Target="../media/image14.gi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image" Target="../media/image13.gif"/><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10.jpeg"/><Relationship Id="rId3" Type="http://schemas.openxmlformats.org/officeDocument/2006/relationships/slideLayout" Target="../slideLayouts/slideLayout47.xml"/><Relationship Id="rId21" Type="http://schemas.openxmlformats.org/officeDocument/2006/relationships/image" Target="../media/image13.gif"/><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2.gif"/><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1.jpe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14.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18" Type="http://schemas.openxmlformats.org/officeDocument/2006/relationships/image" Target="../media/image19.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8.png"/><Relationship Id="rId2" Type="http://schemas.openxmlformats.org/officeDocument/2006/relationships/slideLayout" Target="../slideLayouts/slideLayout62.xml"/><Relationship Id="rId16" Type="http://schemas.openxmlformats.org/officeDocument/2006/relationships/image" Target="../media/image17.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6.png"/><Relationship Id="rId10" Type="http://schemas.openxmlformats.org/officeDocument/2006/relationships/slideLayout" Target="../slideLayouts/slideLayout70.xml"/><Relationship Id="rId19" Type="http://schemas.openxmlformats.org/officeDocument/2006/relationships/image" Target="../media/image6.gif"/><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11.jpeg"/><Relationship Id="rId3" Type="http://schemas.openxmlformats.org/officeDocument/2006/relationships/slideLayout" Target="../slideLayouts/slideLayout75.xml"/><Relationship Id="rId21" Type="http://schemas.openxmlformats.org/officeDocument/2006/relationships/image" Target="../media/image14.gi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10.jpeg"/><Relationship Id="rId2" Type="http://schemas.openxmlformats.org/officeDocument/2006/relationships/slideLayout" Target="../slideLayouts/slideLayout74.xml"/><Relationship Id="rId16" Type="http://schemas.openxmlformats.org/officeDocument/2006/relationships/image" Target="../media/image15.jpeg"/><Relationship Id="rId20" Type="http://schemas.openxmlformats.org/officeDocument/2006/relationships/image" Target="../media/image13.gi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19" Type="http://schemas.openxmlformats.org/officeDocument/2006/relationships/image" Target="../media/image12.gif"/><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pic>
        <p:nvPicPr>
          <p:cNvPr id="1026" name="Picture 10" descr="Dock.jpg"/>
          <p:cNvPicPr>
            <a:picLocks noChangeAspect="1"/>
          </p:cNvPicPr>
          <p:nvPr/>
        </p:nvPicPr>
        <p:blipFill>
          <a:blip r:embed="rId19" cstate="print">
            <a:lum bright="56000" contrast="-70000"/>
          </a:blip>
          <a:srcRect t="21547" r="7716" b="34508"/>
          <a:stretch>
            <a:fillRect/>
          </a:stretch>
        </p:blipFill>
        <p:spPr bwMode="auto">
          <a:xfrm>
            <a:off x="0" y="1"/>
            <a:ext cx="12192000" cy="6143625"/>
          </a:xfrm>
          <a:prstGeom prst="rect">
            <a:avLst/>
          </a:prstGeom>
          <a:noFill/>
          <a:ln w="9525">
            <a:noFill/>
            <a:miter lim="800000"/>
            <a:headEnd/>
            <a:tailEnd/>
          </a:ln>
        </p:spPr>
      </p:pic>
      <p:sp>
        <p:nvSpPr>
          <p:cNvPr id="1027" name="Title Placeholder 1"/>
          <p:cNvSpPr txBox="1">
            <a:spLocks noGrp="1"/>
          </p:cNvSpPr>
          <p:nvPr>
            <p:ph type="title"/>
          </p:nvPr>
        </p:nvSpPr>
        <p:spPr bwMode="auto">
          <a:xfrm>
            <a:off x="0" y="0"/>
            <a:ext cx="12192000" cy="914400"/>
          </a:xfrm>
          <a:prstGeom prst="rect">
            <a:avLst/>
          </a:prstGeom>
          <a:solidFill>
            <a:srgbClr val="93CDDD"/>
          </a:solid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 name="Text Placeholder 2"/>
          <p:cNvSpPr txBox="1">
            <a:spLocks noGrp="1"/>
          </p:cNvSpPr>
          <p:nvPr>
            <p:ph type="body" idx="1"/>
          </p:nvPr>
        </p:nvSpPr>
        <p:spPr bwMode="auto">
          <a:xfrm>
            <a:off x="203200" y="1066801"/>
            <a:ext cx="11785600" cy="5076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N"/>
              <a:t>Click to edit Master text styles</a:t>
            </a:r>
          </a:p>
          <a:p>
            <a:pPr lvl="1"/>
            <a:endParaRPr lang="en-IN"/>
          </a:p>
        </p:txBody>
      </p:sp>
      <p:pic>
        <p:nvPicPr>
          <p:cNvPr id="1029" name="Picture 4" descr="LOGO copy"/>
          <p:cNvPicPr>
            <a:picLocks noChangeAspect="1"/>
          </p:cNvPicPr>
          <p:nvPr/>
        </p:nvPicPr>
        <p:blipFill>
          <a:blip r:embed="rId20" cstate="print"/>
          <a:srcRect l="11110" t="4305" r="11110" b="9607"/>
          <a:stretch>
            <a:fillRect/>
          </a:stretch>
        </p:blipFill>
        <p:spPr bwMode="auto">
          <a:xfrm>
            <a:off x="131234" y="6286500"/>
            <a:ext cx="535517" cy="571500"/>
          </a:xfrm>
          <a:prstGeom prst="rect">
            <a:avLst/>
          </a:prstGeom>
          <a:noFill/>
          <a:ln w="9525">
            <a:noFill/>
            <a:miter lim="800000"/>
            <a:headEnd/>
            <a:tailEnd/>
          </a:ln>
        </p:spPr>
      </p:pic>
      <p:grpSp>
        <p:nvGrpSpPr>
          <p:cNvPr id="2" name="Group 9"/>
          <p:cNvGrpSpPr>
            <a:grpSpLocks/>
          </p:cNvGrpSpPr>
          <p:nvPr/>
        </p:nvGrpSpPr>
        <p:grpSpPr bwMode="auto">
          <a:xfrm>
            <a:off x="3238500" y="6429376"/>
            <a:ext cx="5715000" cy="428625"/>
            <a:chOff x="2428874" y="6429375"/>
            <a:chExt cx="4286249" cy="428624"/>
          </a:xfrm>
        </p:grpSpPr>
        <p:pic>
          <p:nvPicPr>
            <p:cNvPr id="1035" name="Picture 4"/>
            <p:cNvPicPr>
              <a:picLocks noChangeAspect="1"/>
            </p:cNvPicPr>
            <p:nvPr/>
          </p:nvPicPr>
          <p:blipFill>
            <a:blip r:embed="rId21" cstate="print">
              <a:lum bright="-20000" contrast="2000"/>
            </a:blip>
            <a:srcRect/>
            <a:stretch>
              <a:fillRect/>
            </a:stretch>
          </p:blipFill>
          <p:spPr bwMode="auto">
            <a:xfrm>
              <a:off x="2857499" y="6429375"/>
              <a:ext cx="3227387" cy="214312"/>
            </a:xfrm>
            <a:prstGeom prst="rect">
              <a:avLst/>
            </a:prstGeom>
            <a:noFill/>
            <a:ln w="9528">
              <a:solidFill>
                <a:srgbClr val="000000">
                  <a:alpha val="0"/>
                </a:srgbClr>
              </a:solidFill>
              <a:miter lim="800000"/>
              <a:headEnd/>
              <a:tailEnd/>
            </a:ln>
            <a:effectLst>
              <a:outerShdw dist="139699" dir="2700000" algn="tl" rotWithShape="0">
                <a:srgbClr val="333333">
                  <a:alpha val="64998"/>
                </a:srgbClr>
              </a:outerShdw>
            </a:effectLst>
          </p:spPr>
        </p:pic>
        <p:pic>
          <p:nvPicPr>
            <p:cNvPr id="1036" name="Picture 6"/>
            <p:cNvPicPr>
              <a:picLocks noChangeAspect="1"/>
            </p:cNvPicPr>
            <p:nvPr/>
          </p:nvPicPr>
          <p:blipFill>
            <a:blip r:embed="rId22" cstate="print">
              <a:lum bright="-20000" contrast="2000"/>
            </a:blip>
            <a:srcRect/>
            <a:stretch>
              <a:fillRect/>
            </a:stretch>
          </p:blipFill>
          <p:spPr bwMode="auto">
            <a:xfrm>
              <a:off x="2428874" y="6572259"/>
              <a:ext cx="4286249" cy="285740"/>
            </a:xfrm>
            <a:prstGeom prst="rect">
              <a:avLst/>
            </a:prstGeom>
            <a:noFill/>
            <a:ln w="9528">
              <a:solidFill>
                <a:srgbClr val="000000">
                  <a:alpha val="0"/>
                </a:srgbClr>
              </a:solidFill>
              <a:miter lim="800000"/>
              <a:headEnd/>
              <a:tailEnd/>
            </a:ln>
          </p:spPr>
        </p:pic>
      </p:grpSp>
      <p:cxnSp>
        <p:nvCxnSpPr>
          <p:cNvPr id="1031" name="Straight Connector 15"/>
          <p:cNvCxnSpPr>
            <a:cxnSpLocks noChangeShapeType="1"/>
          </p:cNvCxnSpPr>
          <p:nvPr/>
        </p:nvCxnSpPr>
        <p:spPr bwMode="auto">
          <a:xfrm>
            <a:off x="1714500" y="6286500"/>
            <a:ext cx="8477251" cy="1588"/>
          </a:xfrm>
          <a:prstGeom prst="straightConnector1">
            <a:avLst/>
          </a:prstGeom>
          <a:noFill/>
          <a:ln w="25402">
            <a:solidFill>
              <a:srgbClr val="4A7EBB"/>
            </a:solidFill>
            <a:round/>
            <a:headEnd/>
            <a:tailEnd/>
          </a:ln>
        </p:spPr>
      </p:cxnSp>
      <p:pic>
        <p:nvPicPr>
          <p:cNvPr id="1032" name="Picture 11" descr="G:\presentfor\rain-thunder.gif"/>
          <p:cNvPicPr>
            <a:picLocks noChangeAspect="1"/>
          </p:cNvPicPr>
          <p:nvPr/>
        </p:nvPicPr>
        <p:blipFill>
          <a:blip r:embed="rId23" cstate="print"/>
          <a:srcRect/>
          <a:stretch>
            <a:fillRect/>
          </a:stretch>
        </p:blipFill>
        <p:spPr bwMode="auto">
          <a:xfrm>
            <a:off x="11049001" y="6323013"/>
            <a:ext cx="952500" cy="463550"/>
          </a:xfrm>
          <a:prstGeom prst="rect">
            <a:avLst/>
          </a:prstGeom>
          <a:noFill/>
          <a:ln w="9525">
            <a:noFill/>
            <a:miter lim="800000"/>
            <a:headEnd/>
            <a:tailEnd/>
          </a:ln>
        </p:spPr>
      </p:pic>
      <p:sp>
        <p:nvSpPr>
          <p:cNvPr id="11" name="Rectangle 12"/>
          <p:cNvSpPr txBox="1">
            <a:spLocks noGrp="1"/>
          </p:cNvSpPr>
          <p:nvPr>
            <p:ph type="dt" sz="half" idx="2"/>
          </p:nvPr>
        </p:nvSpPr>
        <p:spPr>
          <a:xfrm>
            <a:off x="719667" y="6381750"/>
            <a:ext cx="2497667" cy="287338"/>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400" b="1" i="0" u="none" strike="noStrike" kern="1200" cap="none" spc="0" baseline="0">
                <a:solidFill>
                  <a:srgbClr val="CC3300"/>
                </a:solidFill>
                <a:uFillTx/>
                <a:latin typeface="Calibri" pitchFamily="34"/>
                <a:cs typeface="Arial" pitchFamily="34"/>
              </a:defRPr>
            </a:lvl1pPr>
          </a:lstStyle>
          <a:p>
            <a:fld id="{1D8BD707-D9CF-40AE-B4C6-C98DA3205C09}" type="datetimeFigureOut">
              <a:rPr lang="en-US" smtClean="0"/>
              <a:pPr/>
              <a:t>7/24/2024</a:t>
            </a:fld>
            <a:endParaRPr/>
          </a:p>
        </p:txBody>
      </p:sp>
      <p:sp>
        <p:nvSpPr>
          <p:cNvPr id="12" name="Rectangle 14"/>
          <p:cNvSpPr txBox="1">
            <a:spLocks noGrp="1"/>
          </p:cNvSpPr>
          <p:nvPr>
            <p:ph type="sldNum" sz="quarter" idx="4"/>
          </p:nvPr>
        </p:nvSpPr>
        <p:spPr>
          <a:xfrm>
            <a:off x="9264652" y="6453189"/>
            <a:ext cx="1390649" cy="268287"/>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en-US" sz="1400" b="0" i="0" u="none" strike="noStrike" kern="1200" cap="none" spc="0" baseline="0">
                <a:solidFill>
                  <a:srgbClr val="FF0000"/>
                </a:solidFill>
                <a:uFillTx/>
                <a:latin typeface="Calibri" pitchFamily="34"/>
                <a:cs typeface="Arial" pitchFamily="34"/>
              </a:defRPr>
            </a:lvl1pPr>
          </a:lstStyle>
          <a:p>
            <a:fld id="{B6F15528-21DE-4FAA-801E-634DDDAF4B2B}" type="slidenum">
              <a:rPr smtClean="0"/>
              <a:pPr/>
              <a:t>‹#›</a:t>
            </a:fld>
            <a:endParaRPr/>
          </a:p>
        </p:txBody>
      </p:sp>
    </p:spTree>
    <p:extLst>
      <p:ext uri="{BB962C8B-B14F-4D97-AF65-F5344CB8AC3E}">
        <p14:creationId xmlns:p14="http://schemas.microsoft.com/office/powerpoint/2010/main" val="2569199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txStyles>
    <p:titleStyle>
      <a:lvl1pPr algn="ctr" rtl="0" eaLnBrk="1" fontAlgn="base" hangingPunct="1">
        <a:spcBef>
          <a:spcPct val="0"/>
        </a:spcBef>
        <a:spcAft>
          <a:spcPct val="0"/>
        </a:spcAft>
        <a:defRPr lang="en-US" sz="4400" b="1" kern="1200">
          <a:solidFill>
            <a:srgbClr val="FFFFFF"/>
          </a:solidFill>
          <a:latin typeface="Arial" pitchFamily="34"/>
          <a:cs typeface="Arial" pitchFamily="34"/>
        </a:defRPr>
      </a:lvl1pPr>
      <a:lvl2pPr algn="ctr" rtl="0" eaLnBrk="1" fontAlgn="base" hangingPunct="1">
        <a:spcBef>
          <a:spcPct val="0"/>
        </a:spcBef>
        <a:spcAft>
          <a:spcPct val="0"/>
        </a:spcAft>
        <a:defRPr sz="4400" b="1">
          <a:solidFill>
            <a:srgbClr val="FFFFFF"/>
          </a:solidFill>
          <a:latin typeface="Arial" charset="0"/>
          <a:cs typeface="Arial" charset="0"/>
        </a:defRPr>
      </a:lvl2pPr>
      <a:lvl3pPr algn="ctr" rtl="0" eaLnBrk="1" fontAlgn="base" hangingPunct="1">
        <a:spcBef>
          <a:spcPct val="0"/>
        </a:spcBef>
        <a:spcAft>
          <a:spcPct val="0"/>
        </a:spcAft>
        <a:defRPr sz="4400" b="1">
          <a:solidFill>
            <a:srgbClr val="FFFFFF"/>
          </a:solidFill>
          <a:latin typeface="Arial" charset="0"/>
          <a:cs typeface="Arial" charset="0"/>
        </a:defRPr>
      </a:lvl3pPr>
      <a:lvl4pPr algn="ctr" rtl="0" eaLnBrk="1" fontAlgn="base" hangingPunct="1">
        <a:spcBef>
          <a:spcPct val="0"/>
        </a:spcBef>
        <a:spcAft>
          <a:spcPct val="0"/>
        </a:spcAft>
        <a:defRPr sz="4400" b="1">
          <a:solidFill>
            <a:srgbClr val="FFFFFF"/>
          </a:solidFill>
          <a:latin typeface="Arial" charset="0"/>
          <a:cs typeface="Arial" charset="0"/>
        </a:defRPr>
      </a:lvl4pPr>
      <a:lvl5pPr algn="ctr" rtl="0" eaLnBrk="1" fontAlgn="base" hangingPunct="1">
        <a:spcBef>
          <a:spcPct val="0"/>
        </a:spcBef>
        <a:spcAft>
          <a:spcPct val="0"/>
        </a:spcAft>
        <a:defRPr sz="4400" b="1">
          <a:solidFill>
            <a:srgbClr val="FFFFFF"/>
          </a:solidFill>
          <a:latin typeface="Arial" charset="0"/>
          <a:cs typeface="Arial" charset="0"/>
        </a:defRPr>
      </a:lvl5pPr>
      <a:lvl6pPr marL="457200" algn="ctr" rtl="0" eaLnBrk="1" fontAlgn="base" hangingPunct="1">
        <a:spcBef>
          <a:spcPct val="0"/>
        </a:spcBef>
        <a:spcAft>
          <a:spcPct val="0"/>
        </a:spcAft>
        <a:defRPr sz="4400" b="1">
          <a:solidFill>
            <a:srgbClr val="FFFFFF"/>
          </a:solidFill>
          <a:latin typeface="Arial" charset="0"/>
          <a:cs typeface="Arial" charset="0"/>
        </a:defRPr>
      </a:lvl6pPr>
      <a:lvl7pPr marL="914400" algn="ctr" rtl="0" eaLnBrk="1" fontAlgn="base" hangingPunct="1">
        <a:spcBef>
          <a:spcPct val="0"/>
        </a:spcBef>
        <a:spcAft>
          <a:spcPct val="0"/>
        </a:spcAft>
        <a:defRPr sz="4400" b="1">
          <a:solidFill>
            <a:srgbClr val="FFFFFF"/>
          </a:solidFill>
          <a:latin typeface="Arial" charset="0"/>
          <a:cs typeface="Arial" charset="0"/>
        </a:defRPr>
      </a:lvl7pPr>
      <a:lvl8pPr marL="1371600" algn="ctr" rtl="0" eaLnBrk="1" fontAlgn="base" hangingPunct="1">
        <a:spcBef>
          <a:spcPct val="0"/>
        </a:spcBef>
        <a:spcAft>
          <a:spcPct val="0"/>
        </a:spcAft>
        <a:defRPr sz="4400" b="1">
          <a:solidFill>
            <a:srgbClr val="FFFFFF"/>
          </a:solidFill>
          <a:latin typeface="Arial" charset="0"/>
          <a:cs typeface="Arial" charset="0"/>
        </a:defRPr>
      </a:lvl8pPr>
      <a:lvl9pPr marL="1828800" algn="ctr" rtl="0" eaLnBrk="1" fontAlgn="base" hangingPunct="1">
        <a:spcBef>
          <a:spcPct val="0"/>
        </a:spcBef>
        <a:spcAft>
          <a:spcPct val="0"/>
        </a:spcAft>
        <a:defRPr sz="4400" b="1">
          <a:solidFill>
            <a:srgbClr val="FFFFFF"/>
          </a:solidFill>
          <a:latin typeface="Arial" charset="0"/>
          <a:cs typeface="Arial" charset="0"/>
        </a:defRPr>
      </a:lvl9pPr>
    </p:titleStyle>
    <p:bodyStyle>
      <a:lvl1pPr marL="342900" indent="-342900" algn="l" rtl="0" eaLnBrk="1" fontAlgn="base" hangingPunct="1">
        <a:spcBef>
          <a:spcPts val="800"/>
        </a:spcBef>
        <a:spcAft>
          <a:spcPct val="0"/>
        </a:spcAft>
        <a:buSzPct val="100000"/>
        <a:buFont typeface="Wingdings" pitchFamily="2" charset="2"/>
        <a:buChar char="v"/>
        <a:defRPr lang="en-IN" sz="3200" b="1" kern="1200">
          <a:solidFill>
            <a:srgbClr val="003399"/>
          </a:solidFill>
          <a:latin typeface="Arial" pitchFamily="34"/>
          <a:cs typeface="Arial" pitchFamily="34"/>
        </a:defRPr>
      </a:lvl1pPr>
      <a:lvl2pPr marL="742950" lvl="1" indent="-285750" algn="l" rtl="0" eaLnBrk="1" fontAlgn="base" hangingPunct="1">
        <a:spcBef>
          <a:spcPts val="800"/>
        </a:spcBef>
        <a:spcAft>
          <a:spcPct val="0"/>
        </a:spcAft>
        <a:buSzPct val="100000"/>
        <a:buFont typeface="Wingdings" pitchFamily="2" charset="2"/>
        <a:buChar char="§"/>
        <a:defRPr lang="en-IN" sz="3200" b="1" kern="1200">
          <a:solidFill>
            <a:srgbClr val="003399"/>
          </a:solidFill>
          <a:latin typeface="Arial" pitchFamily="34"/>
          <a:cs typeface="Arial" pitchFamily="34"/>
        </a:defRPr>
      </a:lvl2pPr>
      <a:lvl3pPr marL="1143000" indent="-228600" algn="l" rtl="0" eaLnBrk="1" fontAlgn="base" hangingPunct="1">
        <a:spcBef>
          <a:spcPct val="20000"/>
        </a:spcBef>
        <a:spcAft>
          <a:spcPct val="0"/>
        </a:spcAft>
        <a:buChar char="•"/>
        <a:defRPr sz="2400">
          <a:solidFill>
            <a:schemeClr val="tx1"/>
          </a:solidFill>
          <a:latin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cs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cs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cs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cs typeface="Arial"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rgbClr val="A8DAFC">
                <a:alpha val="90000"/>
              </a:srgbClr>
            </a:gs>
            <a:gs pos="100000">
              <a:srgbClr val="FFEBFA"/>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097152" name="Picture 10" descr="Dock.jpg"/>
          <p:cNvPicPr>
            <a:picLocks noChangeAspect="1"/>
          </p:cNvPicPr>
          <p:nvPr userDrawn="1"/>
        </p:nvPicPr>
        <p:blipFill>
          <a:blip r:embed="rId16" cstate="print">
            <a:lum bright="57000" contrast="-69000"/>
          </a:blip>
          <a:srcRect t="21547" r="7717" b="34507"/>
          <a:stretch>
            <a:fillRect/>
          </a:stretch>
        </p:blipFill>
        <p:spPr bwMode="auto">
          <a:xfrm>
            <a:off x="3" y="1"/>
            <a:ext cx="12191999" cy="6143644"/>
          </a:xfrm>
          <a:prstGeom prst="rect">
            <a:avLst/>
          </a:prstGeom>
          <a:ln>
            <a:noFill/>
          </a:ln>
          <a:effectLst>
            <a:softEdge rad="112500"/>
          </a:effectLst>
        </p:spPr>
      </p:pic>
      <p:sp>
        <p:nvSpPr>
          <p:cNvPr id="1048576" name="Title Placeholder 1"/>
          <p:cNvSpPr>
            <a:spLocks noGrp="1"/>
          </p:cNvSpPr>
          <p:nvPr>
            <p:ph type="title"/>
          </p:nvPr>
        </p:nvSpPr>
        <p:spPr bwMode="auto">
          <a:xfrm>
            <a:off x="0" y="274638"/>
            <a:ext cx="12192000" cy="1143000"/>
          </a:xfrm>
          <a:prstGeom prst="rect">
            <a:avLst/>
          </a:prstGeom>
          <a:solidFill>
            <a:srgbClr val="0033CC"/>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48577" name="Text Placeholder 2"/>
          <p:cNvSpPr>
            <a:spLocks noGrp="1"/>
          </p:cNvSpPr>
          <p:nvPr>
            <p:ph type="body" idx="1"/>
          </p:nvPr>
        </p:nvSpPr>
        <p:spPr bwMode="auto">
          <a:xfrm>
            <a:off x="381000" y="1447804"/>
            <a:ext cx="11607800" cy="4695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N"/>
              <a:t>Click to edit Master text styles</a:t>
            </a:r>
          </a:p>
          <a:p>
            <a:pPr lvl="1"/>
            <a:r>
              <a:rPr lang="en-IN"/>
              <a:t>Second level</a:t>
            </a:r>
          </a:p>
        </p:txBody>
      </p:sp>
      <p:pic>
        <p:nvPicPr>
          <p:cNvPr id="2097153" name="Picture 4" descr="LOGO copy"/>
          <p:cNvPicPr>
            <a:picLocks noChangeAspect="1" noChangeArrowheads="1"/>
          </p:cNvPicPr>
          <p:nvPr/>
        </p:nvPicPr>
        <p:blipFill>
          <a:blip r:embed="rId17" cstate="print">
            <a:clrChange>
              <a:clrFrom>
                <a:srgbClr val="CBE3E3"/>
              </a:clrFrom>
              <a:clrTo>
                <a:srgbClr val="CBE3E3">
                  <a:alpha val="0"/>
                </a:srgbClr>
              </a:clrTo>
            </a:clrChange>
          </a:blip>
          <a:srcRect l="11111" t="4305" r="11111" b="9607"/>
          <a:stretch>
            <a:fillRect/>
          </a:stretch>
        </p:blipFill>
        <p:spPr bwMode="auto">
          <a:xfrm>
            <a:off x="0" y="6043614"/>
            <a:ext cx="762000" cy="814387"/>
          </a:xfrm>
          <a:prstGeom prst="rect">
            <a:avLst/>
          </a:prstGeom>
          <a:noFill/>
          <a:ln w="9525">
            <a:noFill/>
            <a:miter lim="800000"/>
            <a:headEnd/>
            <a:tailEnd/>
          </a:ln>
        </p:spPr>
      </p:pic>
      <p:grpSp>
        <p:nvGrpSpPr>
          <p:cNvPr id="64" name="Group 9"/>
          <p:cNvGrpSpPr/>
          <p:nvPr userDrawn="1"/>
        </p:nvGrpSpPr>
        <p:grpSpPr bwMode="auto">
          <a:xfrm>
            <a:off x="3238500" y="6429379"/>
            <a:ext cx="5715000" cy="428625"/>
            <a:chOff x="2428860" y="6429396"/>
            <a:chExt cx="4286280" cy="428604"/>
          </a:xfrm>
        </p:grpSpPr>
        <p:pic>
          <p:nvPicPr>
            <p:cNvPr id="2097154" name="Picture 4"/>
            <p:cNvPicPr>
              <a:picLocks noChangeAspect="1" noChangeArrowheads="1"/>
            </p:cNvPicPr>
            <p:nvPr userDrawn="1"/>
          </p:nvPicPr>
          <p:blipFill>
            <a:blip r:embed="rId18" cstate="print">
              <a:duotone>
                <a:schemeClr val="accent2">
                  <a:shade val="45000"/>
                  <a:satMod val="135000"/>
                </a:schemeClr>
                <a:prstClr val="white"/>
              </a:duotone>
              <a:lum bright="-19000" contrast="2000"/>
            </a:blip>
            <a:srcRect/>
            <a:stretch>
              <a:fillRect/>
            </a:stretch>
          </p:blipFill>
          <p:spPr bwMode="auto">
            <a:xfrm>
              <a:off x="2857488" y="6429396"/>
              <a:ext cx="3227518" cy="214314"/>
            </a:xfrm>
            <a:prstGeom prst="rect">
              <a:avLst/>
            </a:prstGeom>
            <a:ln>
              <a:solidFill>
                <a:schemeClr val="bg1">
                  <a:alpha val="0"/>
                </a:schemeClr>
              </a:solidFill>
            </a:ln>
            <a:effectLst>
              <a:outerShdw blurRad="292100" dist="139700" dir="2700000" algn="tl" rotWithShape="0">
                <a:srgbClr val="333333">
                  <a:alpha val="65000"/>
                </a:srgbClr>
              </a:outerShdw>
            </a:effectLst>
          </p:spPr>
        </p:pic>
        <p:pic>
          <p:nvPicPr>
            <p:cNvPr id="2097155" name="Picture 6"/>
            <p:cNvPicPr>
              <a:picLocks noChangeAspect="1" noChangeArrowheads="1"/>
            </p:cNvPicPr>
            <p:nvPr userDrawn="1"/>
          </p:nvPicPr>
          <p:blipFill>
            <a:blip r:embed="rId19" cstate="print">
              <a:duotone>
                <a:schemeClr val="accent2">
                  <a:shade val="45000"/>
                  <a:satMod val="135000"/>
                </a:schemeClr>
                <a:prstClr val="white"/>
              </a:duotone>
              <a:lum bright="-19000" contrast="2000"/>
            </a:blip>
            <a:srcRect/>
            <a:stretch>
              <a:fillRect/>
            </a:stretch>
          </p:blipFill>
          <p:spPr bwMode="auto">
            <a:xfrm>
              <a:off x="2428860" y="6572272"/>
              <a:ext cx="4286280" cy="285728"/>
            </a:xfrm>
            <a:prstGeom prst="rect">
              <a:avLst/>
            </a:prstGeom>
            <a:noFill/>
            <a:ln w="9525">
              <a:solidFill>
                <a:schemeClr val="bg1">
                  <a:alpha val="0"/>
                </a:schemeClr>
              </a:solidFill>
              <a:miter lim="800000"/>
              <a:headEnd/>
              <a:tailEnd/>
            </a:ln>
            <a:effectLst/>
          </p:spPr>
        </p:pic>
      </p:grpSp>
      <p:pic>
        <p:nvPicPr>
          <p:cNvPr id="2097156" name="Picture 2" descr="C:\Users\wxchannel\Desktop\rain-thun.gif"/>
          <p:cNvPicPr>
            <a:picLocks noChangeAspect="1" noChangeArrowheads="1" noCrop="1"/>
          </p:cNvPicPr>
          <p:nvPr userDrawn="1"/>
        </p:nvPicPr>
        <p:blipFill>
          <a:blip r:embed="rId20" cstate="print">
            <a:duotone>
              <a:prstClr val="black"/>
              <a:schemeClr val="accent1">
                <a:lumMod val="20000"/>
                <a:lumOff val="80000"/>
                <a:tint val="45000"/>
                <a:satMod val="400000"/>
              </a:schemeClr>
            </a:duotone>
          </a:blip>
          <a:srcRect/>
          <a:stretch>
            <a:fillRect/>
          </a:stretch>
        </p:blipFill>
        <p:spPr bwMode="auto">
          <a:xfrm>
            <a:off x="10858533" y="6107925"/>
            <a:ext cx="1333467" cy="750075"/>
          </a:xfrm>
          <a:prstGeom prst="rect">
            <a:avLst/>
          </a:prstGeom>
          <a:noFill/>
        </p:spPr>
      </p:pic>
      <p:cxnSp>
        <p:nvCxnSpPr>
          <p:cNvPr id="3145728" name="Straight Connector 15"/>
          <p:cNvCxnSpPr>
            <a:cxnSpLocks/>
          </p:cNvCxnSpPr>
          <p:nvPr userDrawn="1"/>
        </p:nvCxnSpPr>
        <p:spPr>
          <a:xfrm>
            <a:off x="1714500" y="6286500"/>
            <a:ext cx="8477251" cy="158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381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rtl="0" eaLnBrk="0" fontAlgn="base" hangingPunct="0">
        <a:spcBef>
          <a:spcPct val="0"/>
        </a:spcBef>
        <a:spcAft>
          <a:spcPct val="0"/>
        </a:spcAft>
        <a:defRPr sz="4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800" b="1">
          <a:solidFill>
            <a:schemeClr val="tx1"/>
          </a:solidFill>
          <a:latin typeface="Arial" charset="0"/>
          <a:cs typeface="Arial" charset="0"/>
        </a:defRPr>
      </a:lvl2pPr>
      <a:lvl3pPr algn="ctr" rtl="0" eaLnBrk="0" fontAlgn="base" hangingPunct="0">
        <a:spcBef>
          <a:spcPct val="0"/>
        </a:spcBef>
        <a:spcAft>
          <a:spcPct val="0"/>
        </a:spcAft>
        <a:defRPr sz="4800" b="1">
          <a:solidFill>
            <a:schemeClr val="tx1"/>
          </a:solidFill>
          <a:latin typeface="Arial" charset="0"/>
          <a:cs typeface="Arial" charset="0"/>
        </a:defRPr>
      </a:lvl3pPr>
      <a:lvl4pPr algn="ctr" rtl="0" eaLnBrk="0" fontAlgn="base" hangingPunct="0">
        <a:spcBef>
          <a:spcPct val="0"/>
        </a:spcBef>
        <a:spcAft>
          <a:spcPct val="0"/>
        </a:spcAft>
        <a:defRPr sz="4800" b="1">
          <a:solidFill>
            <a:schemeClr val="tx1"/>
          </a:solidFill>
          <a:latin typeface="Arial" charset="0"/>
          <a:cs typeface="Arial" charset="0"/>
        </a:defRPr>
      </a:lvl4pPr>
      <a:lvl5pPr algn="ctr" rtl="0" eaLnBrk="0" fontAlgn="base" hangingPunct="0">
        <a:spcBef>
          <a:spcPct val="0"/>
        </a:spcBef>
        <a:spcAft>
          <a:spcPct val="0"/>
        </a:spcAft>
        <a:defRPr sz="4800" b="1">
          <a:solidFill>
            <a:schemeClr val="tx1"/>
          </a:solidFill>
          <a:latin typeface="Arial" charset="0"/>
          <a:cs typeface="Arial" charset="0"/>
        </a:defRPr>
      </a:lvl5pPr>
      <a:lvl6pPr marL="457200" algn="ctr" rtl="0" eaLnBrk="1" fontAlgn="base" hangingPunct="1">
        <a:spcBef>
          <a:spcPct val="0"/>
        </a:spcBef>
        <a:spcAft>
          <a:spcPct val="0"/>
        </a:spcAft>
        <a:defRPr sz="4800" b="1">
          <a:solidFill>
            <a:srgbClr val="090355"/>
          </a:solidFill>
          <a:latin typeface="Arial" charset="0"/>
          <a:cs typeface="Arial" charset="0"/>
        </a:defRPr>
      </a:lvl6pPr>
      <a:lvl7pPr marL="914400" algn="ctr" rtl="0" eaLnBrk="1" fontAlgn="base" hangingPunct="1">
        <a:spcBef>
          <a:spcPct val="0"/>
        </a:spcBef>
        <a:spcAft>
          <a:spcPct val="0"/>
        </a:spcAft>
        <a:defRPr sz="4800" b="1">
          <a:solidFill>
            <a:srgbClr val="090355"/>
          </a:solidFill>
          <a:latin typeface="Arial" charset="0"/>
          <a:cs typeface="Arial" charset="0"/>
        </a:defRPr>
      </a:lvl7pPr>
      <a:lvl8pPr marL="1371600" algn="ctr" rtl="0" eaLnBrk="1" fontAlgn="base" hangingPunct="1">
        <a:spcBef>
          <a:spcPct val="0"/>
        </a:spcBef>
        <a:spcAft>
          <a:spcPct val="0"/>
        </a:spcAft>
        <a:defRPr sz="4800" b="1">
          <a:solidFill>
            <a:srgbClr val="090355"/>
          </a:solidFill>
          <a:latin typeface="Arial" charset="0"/>
          <a:cs typeface="Arial" charset="0"/>
        </a:defRPr>
      </a:lvl8pPr>
      <a:lvl9pPr marL="1828800" algn="ctr" rtl="0" eaLnBrk="1" fontAlgn="base" hangingPunct="1">
        <a:spcBef>
          <a:spcPct val="0"/>
        </a:spcBef>
        <a:spcAft>
          <a:spcPct val="0"/>
        </a:spcAft>
        <a:defRPr sz="4800" b="1">
          <a:solidFill>
            <a:srgbClr val="090355"/>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v"/>
        <a:defRPr sz="3600" b="1" kern="1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3200" b="1" kern="1200">
          <a:solidFill>
            <a:srgbClr val="00339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rgbClr val="A8DAFC">
                <a:alpha val="90000"/>
              </a:srgbClr>
            </a:gs>
            <a:gs pos="100000">
              <a:srgbClr val="FFEBFA"/>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2097152" name="Picture 10" descr="Dock.jpg"/>
          <p:cNvPicPr>
            <a:picLocks noChangeAspect="1"/>
          </p:cNvPicPr>
          <p:nvPr userDrawn="1"/>
        </p:nvPicPr>
        <p:blipFill>
          <a:blip r:embed="rId16" cstate="print">
            <a:lum bright="57000" contrast="-69000"/>
          </a:blip>
          <a:srcRect t="21547" r="7717" b="34507"/>
          <a:stretch>
            <a:fillRect/>
          </a:stretch>
        </p:blipFill>
        <p:spPr bwMode="auto">
          <a:xfrm>
            <a:off x="2" y="0"/>
            <a:ext cx="12191999" cy="6143644"/>
          </a:xfrm>
          <a:prstGeom prst="rect">
            <a:avLst/>
          </a:prstGeom>
          <a:ln>
            <a:noFill/>
          </a:ln>
          <a:effectLst>
            <a:softEdge rad="112500"/>
          </a:effectLst>
        </p:spPr>
      </p:pic>
      <p:sp>
        <p:nvSpPr>
          <p:cNvPr id="1048576" name="Title Placeholder 1"/>
          <p:cNvSpPr>
            <a:spLocks noGrp="1"/>
          </p:cNvSpPr>
          <p:nvPr>
            <p:ph type="title"/>
          </p:nvPr>
        </p:nvSpPr>
        <p:spPr bwMode="auto">
          <a:xfrm>
            <a:off x="0" y="274638"/>
            <a:ext cx="12192000" cy="1143000"/>
          </a:xfrm>
          <a:prstGeom prst="rect">
            <a:avLst/>
          </a:prstGeom>
          <a:solidFill>
            <a:srgbClr val="0033CC"/>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48577" name="Text Placeholder 2"/>
          <p:cNvSpPr>
            <a:spLocks noGrp="1"/>
          </p:cNvSpPr>
          <p:nvPr>
            <p:ph type="body" idx="1"/>
          </p:nvPr>
        </p:nvSpPr>
        <p:spPr bwMode="auto">
          <a:xfrm>
            <a:off x="381000" y="1447801"/>
            <a:ext cx="11607800" cy="4695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N"/>
              <a:t>Click to edit Master text styles</a:t>
            </a:r>
          </a:p>
          <a:p>
            <a:pPr lvl="1"/>
            <a:r>
              <a:rPr lang="en-IN"/>
              <a:t>Second level</a:t>
            </a:r>
          </a:p>
        </p:txBody>
      </p:sp>
      <p:pic>
        <p:nvPicPr>
          <p:cNvPr id="2097153" name="Picture 4" descr="LOGO copy"/>
          <p:cNvPicPr>
            <a:picLocks noChangeAspect="1" noChangeArrowheads="1"/>
          </p:cNvPicPr>
          <p:nvPr/>
        </p:nvPicPr>
        <p:blipFill>
          <a:blip r:embed="rId17" cstate="print">
            <a:clrChange>
              <a:clrFrom>
                <a:srgbClr val="CBE3E3"/>
              </a:clrFrom>
              <a:clrTo>
                <a:srgbClr val="CBE3E3">
                  <a:alpha val="0"/>
                </a:srgbClr>
              </a:clrTo>
            </a:clrChange>
          </a:blip>
          <a:srcRect l="11111" t="4305" r="11111" b="9607"/>
          <a:stretch>
            <a:fillRect/>
          </a:stretch>
        </p:blipFill>
        <p:spPr bwMode="auto">
          <a:xfrm>
            <a:off x="0" y="6043614"/>
            <a:ext cx="762000" cy="814387"/>
          </a:xfrm>
          <a:prstGeom prst="rect">
            <a:avLst/>
          </a:prstGeom>
          <a:noFill/>
          <a:ln w="9525">
            <a:noFill/>
            <a:miter lim="800000"/>
            <a:headEnd/>
            <a:tailEnd/>
          </a:ln>
        </p:spPr>
      </p:pic>
      <p:grpSp>
        <p:nvGrpSpPr>
          <p:cNvPr id="64" name="Group 9"/>
          <p:cNvGrpSpPr/>
          <p:nvPr userDrawn="1"/>
        </p:nvGrpSpPr>
        <p:grpSpPr bwMode="auto">
          <a:xfrm>
            <a:off x="3238500" y="6429376"/>
            <a:ext cx="5715000" cy="428625"/>
            <a:chOff x="2428860" y="6429396"/>
            <a:chExt cx="4286280" cy="428604"/>
          </a:xfrm>
        </p:grpSpPr>
        <p:pic>
          <p:nvPicPr>
            <p:cNvPr id="2097154" name="Picture 4"/>
            <p:cNvPicPr>
              <a:picLocks noChangeAspect="1" noChangeArrowheads="1"/>
            </p:cNvPicPr>
            <p:nvPr userDrawn="1"/>
          </p:nvPicPr>
          <p:blipFill>
            <a:blip r:embed="rId18" cstate="print">
              <a:duotone>
                <a:schemeClr val="accent2">
                  <a:shade val="45000"/>
                  <a:satMod val="135000"/>
                </a:schemeClr>
                <a:prstClr val="white"/>
              </a:duotone>
              <a:lum bright="-19000" contrast="2000"/>
            </a:blip>
            <a:srcRect/>
            <a:stretch>
              <a:fillRect/>
            </a:stretch>
          </p:blipFill>
          <p:spPr bwMode="auto">
            <a:xfrm>
              <a:off x="2857488" y="6429396"/>
              <a:ext cx="3227518" cy="214314"/>
            </a:xfrm>
            <a:prstGeom prst="rect">
              <a:avLst/>
            </a:prstGeom>
            <a:ln>
              <a:solidFill>
                <a:schemeClr val="bg1">
                  <a:alpha val="0"/>
                </a:schemeClr>
              </a:solidFill>
            </a:ln>
            <a:effectLst>
              <a:outerShdw blurRad="292100" dist="139700" dir="2700000" algn="tl" rotWithShape="0">
                <a:srgbClr val="333333">
                  <a:alpha val="65000"/>
                </a:srgbClr>
              </a:outerShdw>
            </a:effectLst>
          </p:spPr>
        </p:pic>
        <p:pic>
          <p:nvPicPr>
            <p:cNvPr id="2097155" name="Picture 6"/>
            <p:cNvPicPr>
              <a:picLocks noChangeAspect="1" noChangeArrowheads="1"/>
            </p:cNvPicPr>
            <p:nvPr userDrawn="1"/>
          </p:nvPicPr>
          <p:blipFill>
            <a:blip r:embed="rId19" cstate="print">
              <a:duotone>
                <a:schemeClr val="accent2">
                  <a:shade val="45000"/>
                  <a:satMod val="135000"/>
                </a:schemeClr>
                <a:prstClr val="white"/>
              </a:duotone>
              <a:lum bright="-19000" contrast="2000"/>
            </a:blip>
            <a:srcRect/>
            <a:stretch>
              <a:fillRect/>
            </a:stretch>
          </p:blipFill>
          <p:spPr bwMode="auto">
            <a:xfrm>
              <a:off x="2428860" y="6572272"/>
              <a:ext cx="4286280" cy="285728"/>
            </a:xfrm>
            <a:prstGeom prst="rect">
              <a:avLst/>
            </a:prstGeom>
            <a:noFill/>
            <a:ln w="9525">
              <a:solidFill>
                <a:schemeClr val="bg1">
                  <a:alpha val="0"/>
                </a:schemeClr>
              </a:solidFill>
              <a:miter lim="800000"/>
              <a:headEnd/>
              <a:tailEnd/>
            </a:ln>
            <a:effectLst/>
          </p:spPr>
        </p:pic>
      </p:grpSp>
      <p:pic>
        <p:nvPicPr>
          <p:cNvPr id="2097156" name="Picture 2" descr="C:\Users\wxchannel\Desktop\rain-thun.gif"/>
          <p:cNvPicPr>
            <a:picLocks noChangeAspect="1" noChangeArrowheads="1" noCrop="1"/>
          </p:cNvPicPr>
          <p:nvPr userDrawn="1"/>
        </p:nvPicPr>
        <p:blipFill>
          <a:blip r:embed="rId20" cstate="print">
            <a:duotone>
              <a:prstClr val="black"/>
              <a:schemeClr val="accent1">
                <a:lumMod val="20000"/>
                <a:lumOff val="80000"/>
                <a:tint val="45000"/>
                <a:satMod val="400000"/>
              </a:schemeClr>
            </a:duotone>
          </a:blip>
          <a:srcRect/>
          <a:stretch>
            <a:fillRect/>
          </a:stretch>
        </p:blipFill>
        <p:spPr bwMode="auto">
          <a:xfrm>
            <a:off x="10858533" y="6107925"/>
            <a:ext cx="1333467" cy="750075"/>
          </a:xfrm>
          <a:prstGeom prst="rect">
            <a:avLst/>
          </a:prstGeom>
          <a:noFill/>
        </p:spPr>
      </p:pic>
      <p:cxnSp>
        <p:nvCxnSpPr>
          <p:cNvPr id="3145728" name="Straight Connector 15"/>
          <p:cNvCxnSpPr>
            <a:cxnSpLocks/>
          </p:cNvCxnSpPr>
          <p:nvPr userDrawn="1"/>
        </p:nvCxnSpPr>
        <p:spPr>
          <a:xfrm>
            <a:off x="1714500" y="6286500"/>
            <a:ext cx="8477251" cy="158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560799"/>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xStyles>
    <p:titleStyle>
      <a:lvl1pPr algn="ctr" rtl="0" eaLnBrk="0" fontAlgn="base" hangingPunct="0">
        <a:spcBef>
          <a:spcPct val="0"/>
        </a:spcBef>
        <a:spcAft>
          <a:spcPct val="0"/>
        </a:spcAft>
        <a:defRPr sz="4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800" b="1">
          <a:solidFill>
            <a:schemeClr val="tx1"/>
          </a:solidFill>
          <a:latin typeface="Arial" charset="0"/>
          <a:cs typeface="Arial" charset="0"/>
        </a:defRPr>
      </a:lvl2pPr>
      <a:lvl3pPr algn="ctr" rtl="0" eaLnBrk="0" fontAlgn="base" hangingPunct="0">
        <a:spcBef>
          <a:spcPct val="0"/>
        </a:spcBef>
        <a:spcAft>
          <a:spcPct val="0"/>
        </a:spcAft>
        <a:defRPr sz="4800" b="1">
          <a:solidFill>
            <a:schemeClr val="tx1"/>
          </a:solidFill>
          <a:latin typeface="Arial" charset="0"/>
          <a:cs typeface="Arial" charset="0"/>
        </a:defRPr>
      </a:lvl3pPr>
      <a:lvl4pPr algn="ctr" rtl="0" eaLnBrk="0" fontAlgn="base" hangingPunct="0">
        <a:spcBef>
          <a:spcPct val="0"/>
        </a:spcBef>
        <a:spcAft>
          <a:spcPct val="0"/>
        </a:spcAft>
        <a:defRPr sz="4800" b="1">
          <a:solidFill>
            <a:schemeClr val="tx1"/>
          </a:solidFill>
          <a:latin typeface="Arial" charset="0"/>
          <a:cs typeface="Arial" charset="0"/>
        </a:defRPr>
      </a:lvl4pPr>
      <a:lvl5pPr algn="ctr" rtl="0" eaLnBrk="0" fontAlgn="base" hangingPunct="0">
        <a:spcBef>
          <a:spcPct val="0"/>
        </a:spcBef>
        <a:spcAft>
          <a:spcPct val="0"/>
        </a:spcAft>
        <a:defRPr sz="4800" b="1">
          <a:solidFill>
            <a:schemeClr val="tx1"/>
          </a:solidFill>
          <a:latin typeface="Arial" charset="0"/>
          <a:cs typeface="Arial" charset="0"/>
        </a:defRPr>
      </a:lvl5pPr>
      <a:lvl6pPr marL="457200" algn="ctr" rtl="0" eaLnBrk="1" fontAlgn="base" hangingPunct="1">
        <a:spcBef>
          <a:spcPct val="0"/>
        </a:spcBef>
        <a:spcAft>
          <a:spcPct val="0"/>
        </a:spcAft>
        <a:defRPr sz="4800" b="1">
          <a:solidFill>
            <a:srgbClr val="090355"/>
          </a:solidFill>
          <a:latin typeface="Arial" charset="0"/>
          <a:cs typeface="Arial" charset="0"/>
        </a:defRPr>
      </a:lvl6pPr>
      <a:lvl7pPr marL="914400" algn="ctr" rtl="0" eaLnBrk="1" fontAlgn="base" hangingPunct="1">
        <a:spcBef>
          <a:spcPct val="0"/>
        </a:spcBef>
        <a:spcAft>
          <a:spcPct val="0"/>
        </a:spcAft>
        <a:defRPr sz="4800" b="1">
          <a:solidFill>
            <a:srgbClr val="090355"/>
          </a:solidFill>
          <a:latin typeface="Arial" charset="0"/>
          <a:cs typeface="Arial" charset="0"/>
        </a:defRPr>
      </a:lvl7pPr>
      <a:lvl8pPr marL="1371600" algn="ctr" rtl="0" eaLnBrk="1" fontAlgn="base" hangingPunct="1">
        <a:spcBef>
          <a:spcPct val="0"/>
        </a:spcBef>
        <a:spcAft>
          <a:spcPct val="0"/>
        </a:spcAft>
        <a:defRPr sz="4800" b="1">
          <a:solidFill>
            <a:srgbClr val="090355"/>
          </a:solidFill>
          <a:latin typeface="Arial" charset="0"/>
          <a:cs typeface="Arial" charset="0"/>
        </a:defRPr>
      </a:lvl8pPr>
      <a:lvl9pPr marL="1828800" algn="ctr" rtl="0" eaLnBrk="1" fontAlgn="base" hangingPunct="1">
        <a:spcBef>
          <a:spcPct val="0"/>
        </a:spcBef>
        <a:spcAft>
          <a:spcPct val="0"/>
        </a:spcAft>
        <a:defRPr sz="4800" b="1">
          <a:solidFill>
            <a:srgbClr val="090355"/>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v"/>
        <a:defRPr sz="3600" b="1" kern="1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3200" b="1" kern="1200">
          <a:solidFill>
            <a:srgbClr val="00339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rgbClr val="A8DAFC">
                <a:alpha val="90000"/>
              </a:srgbClr>
            </a:gs>
            <a:gs pos="100000">
              <a:srgbClr val="FFEBFA"/>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11" name="Picture 10" descr="Dock.jpg"/>
          <p:cNvPicPr>
            <a:picLocks noChangeAspect="1"/>
          </p:cNvPicPr>
          <p:nvPr userDrawn="1"/>
        </p:nvPicPr>
        <p:blipFill>
          <a:blip r:embed="rId18" cstate="print">
            <a:lum bright="57000" contrast="-69000"/>
          </a:blip>
          <a:srcRect t="21547" r="7717" b="34507"/>
          <a:stretch>
            <a:fillRect/>
          </a:stretch>
        </p:blipFill>
        <p:spPr bwMode="auto">
          <a:xfrm>
            <a:off x="7" y="0"/>
            <a:ext cx="12191999" cy="6143644"/>
          </a:xfrm>
          <a:prstGeom prst="rect">
            <a:avLst/>
          </a:prstGeom>
          <a:ln>
            <a:noFill/>
          </a:ln>
          <a:effectLst>
            <a:softEdge rad="112500"/>
          </a:effectLst>
        </p:spPr>
      </p:pic>
      <p:sp>
        <p:nvSpPr>
          <p:cNvPr id="1027" name="Title Placeholder 1"/>
          <p:cNvSpPr>
            <a:spLocks noGrp="1"/>
          </p:cNvSpPr>
          <p:nvPr>
            <p:ph type="title"/>
          </p:nvPr>
        </p:nvSpPr>
        <p:spPr bwMode="auto">
          <a:xfrm>
            <a:off x="0" y="274638"/>
            <a:ext cx="12192000" cy="11430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28" name="Text Placeholder 2"/>
          <p:cNvSpPr>
            <a:spLocks noGrp="1"/>
          </p:cNvSpPr>
          <p:nvPr>
            <p:ph type="body" idx="1"/>
          </p:nvPr>
        </p:nvSpPr>
        <p:spPr bwMode="auto">
          <a:xfrm>
            <a:off x="381005" y="1447806"/>
            <a:ext cx="116078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t>Click to edit Master text styles</a:t>
            </a:r>
          </a:p>
          <a:p>
            <a:pPr lvl="1"/>
            <a:r>
              <a:rPr lang="en-IN"/>
              <a:t>Second level</a:t>
            </a:r>
          </a:p>
        </p:txBody>
      </p:sp>
      <p:pic>
        <p:nvPicPr>
          <p:cNvPr id="1029" name="Picture 4" descr="LOGO copy"/>
          <p:cNvPicPr>
            <a:picLocks noChangeAspect="1" noChangeArrowheads="1"/>
          </p:cNvPicPr>
          <p:nvPr/>
        </p:nvPicPr>
        <p:blipFill>
          <a:blip r:embed="rId19" cstate="print">
            <a:clrChange>
              <a:clrFrom>
                <a:srgbClr val="CBE3E3"/>
              </a:clrFrom>
              <a:clrTo>
                <a:srgbClr val="CBE3E3">
                  <a:alpha val="0"/>
                </a:srgbClr>
              </a:clrTo>
            </a:clrChange>
            <a:extLst>
              <a:ext uri="{28A0092B-C50C-407E-A947-70E740481C1C}">
                <a14:useLocalDpi xmlns:a14="http://schemas.microsoft.com/office/drawing/2010/main" val="0"/>
              </a:ext>
            </a:extLst>
          </a:blip>
          <a:srcRect l="11111" t="4305" r="11111" b="9607"/>
          <a:stretch>
            <a:fillRect/>
          </a:stretch>
        </p:blipFill>
        <p:spPr bwMode="auto">
          <a:xfrm>
            <a:off x="0" y="6043634"/>
            <a:ext cx="7620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p:cNvGrpSpPr>
            <a:grpSpLocks/>
          </p:cNvGrpSpPr>
          <p:nvPr userDrawn="1"/>
        </p:nvGrpSpPr>
        <p:grpSpPr bwMode="auto">
          <a:xfrm>
            <a:off x="3238500" y="6429396"/>
            <a:ext cx="5715000" cy="428625"/>
            <a:chOff x="2428860" y="6429396"/>
            <a:chExt cx="4286280" cy="428604"/>
          </a:xfrm>
        </p:grpSpPr>
        <p:pic>
          <p:nvPicPr>
            <p:cNvPr id="13" name="Picture 4"/>
            <p:cNvPicPr>
              <a:picLocks noChangeAspect="1" noChangeArrowheads="1"/>
            </p:cNvPicPr>
            <p:nvPr userDrawn="1"/>
          </p:nvPicPr>
          <p:blipFill>
            <a:blip r:embed="rId20" cstate="print">
              <a:duotone>
                <a:schemeClr val="accent2">
                  <a:shade val="45000"/>
                  <a:satMod val="135000"/>
                </a:schemeClr>
                <a:prstClr val="white"/>
              </a:duotone>
              <a:lum bright="-19000" contrast="2000"/>
            </a:blip>
            <a:srcRect/>
            <a:stretch>
              <a:fillRect/>
            </a:stretch>
          </p:blipFill>
          <p:spPr bwMode="auto">
            <a:xfrm>
              <a:off x="2857488" y="6429396"/>
              <a:ext cx="3227518" cy="214314"/>
            </a:xfrm>
            <a:prstGeom prst="rect">
              <a:avLst/>
            </a:prstGeom>
            <a:ln>
              <a:solidFill>
                <a:schemeClr val="bg1">
                  <a:alpha val="0"/>
                </a:schemeClr>
              </a:solidFill>
            </a:ln>
            <a:effectLst>
              <a:outerShdw blurRad="292100" dist="139700" dir="2700000" algn="tl" rotWithShape="0">
                <a:srgbClr val="333333">
                  <a:alpha val="65000"/>
                </a:srgbClr>
              </a:outerShdw>
            </a:effectLst>
          </p:spPr>
        </p:pic>
        <p:pic>
          <p:nvPicPr>
            <p:cNvPr id="14" name="Picture 6"/>
            <p:cNvPicPr>
              <a:picLocks noChangeAspect="1" noChangeArrowheads="1"/>
            </p:cNvPicPr>
            <p:nvPr userDrawn="1"/>
          </p:nvPicPr>
          <p:blipFill>
            <a:blip r:embed="rId21" cstate="print">
              <a:duotone>
                <a:schemeClr val="accent2">
                  <a:shade val="45000"/>
                  <a:satMod val="135000"/>
                </a:schemeClr>
                <a:prstClr val="white"/>
              </a:duotone>
              <a:lum bright="-19000" contrast="2000"/>
            </a:blip>
            <a:srcRect/>
            <a:stretch>
              <a:fillRect/>
            </a:stretch>
          </p:blipFill>
          <p:spPr bwMode="auto">
            <a:xfrm>
              <a:off x="2428860" y="6572272"/>
              <a:ext cx="4286280" cy="285728"/>
            </a:xfrm>
            <a:prstGeom prst="rect">
              <a:avLst/>
            </a:prstGeom>
            <a:noFill/>
            <a:ln w="9525">
              <a:solidFill>
                <a:schemeClr val="bg1">
                  <a:alpha val="0"/>
                </a:schemeClr>
              </a:solidFill>
              <a:miter lim="800000"/>
              <a:headEnd/>
              <a:tailEnd/>
            </a:ln>
            <a:effectLst/>
          </p:spPr>
        </p:pic>
      </p:grpSp>
      <p:pic>
        <p:nvPicPr>
          <p:cNvPr id="2" name="Picture 2" descr="C:\Users\wxchannel\Desktop\rain-thun.gif"/>
          <p:cNvPicPr>
            <a:picLocks noChangeAspect="1" noChangeArrowheads="1" noCrop="1"/>
          </p:cNvPicPr>
          <p:nvPr userDrawn="1"/>
        </p:nvPicPr>
        <p:blipFill>
          <a:blip r:embed="rId22" cstate="print">
            <a:duotone>
              <a:prstClr val="black"/>
              <a:schemeClr val="accent1">
                <a:lumMod val="20000"/>
                <a:lumOff val="80000"/>
                <a:tint val="45000"/>
                <a:satMod val="400000"/>
              </a:schemeClr>
            </a:duotone>
          </a:blip>
          <a:srcRect/>
          <a:stretch>
            <a:fillRect/>
          </a:stretch>
        </p:blipFill>
        <p:spPr bwMode="auto">
          <a:xfrm>
            <a:off x="10858533" y="6107945"/>
            <a:ext cx="1333467" cy="750075"/>
          </a:xfrm>
          <a:prstGeom prst="rect">
            <a:avLst/>
          </a:prstGeom>
          <a:noFill/>
        </p:spPr>
      </p:pic>
      <p:cxnSp>
        <p:nvCxnSpPr>
          <p:cNvPr id="16" name="Straight Connector 15"/>
          <p:cNvCxnSpPr/>
          <p:nvPr userDrawn="1"/>
        </p:nvCxnSpPr>
        <p:spPr>
          <a:xfrm>
            <a:off x="1714500" y="6286500"/>
            <a:ext cx="8477251" cy="158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49135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xStyles>
    <p:titleStyle>
      <a:lvl1pPr algn="ctr" rtl="0" eaLnBrk="0" fontAlgn="base" hangingPunct="0">
        <a:spcBef>
          <a:spcPct val="0"/>
        </a:spcBef>
        <a:spcAft>
          <a:spcPct val="0"/>
        </a:spcAft>
        <a:defRPr sz="4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800" b="1">
          <a:solidFill>
            <a:schemeClr val="tx1"/>
          </a:solidFill>
          <a:latin typeface="Arial" charset="0"/>
          <a:cs typeface="Arial" charset="0"/>
        </a:defRPr>
      </a:lvl2pPr>
      <a:lvl3pPr algn="ctr" rtl="0" eaLnBrk="0" fontAlgn="base" hangingPunct="0">
        <a:spcBef>
          <a:spcPct val="0"/>
        </a:spcBef>
        <a:spcAft>
          <a:spcPct val="0"/>
        </a:spcAft>
        <a:defRPr sz="4800" b="1">
          <a:solidFill>
            <a:schemeClr val="tx1"/>
          </a:solidFill>
          <a:latin typeface="Arial" charset="0"/>
          <a:cs typeface="Arial" charset="0"/>
        </a:defRPr>
      </a:lvl3pPr>
      <a:lvl4pPr algn="ctr" rtl="0" eaLnBrk="0" fontAlgn="base" hangingPunct="0">
        <a:spcBef>
          <a:spcPct val="0"/>
        </a:spcBef>
        <a:spcAft>
          <a:spcPct val="0"/>
        </a:spcAft>
        <a:defRPr sz="4800" b="1">
          <a:solidFill>
            <a:schemeClr val="tx1"/>
          </a:solidFill>
          <a:latin typeface="Arial" charset="0"/>
          <a:cs typeface="Arial" charset="0"/>
        </a:defRPr>
      </a:lvl4pPr>
      <a:lvl5pPr algn="ctr" rtl="0" eaLnBrk="0" fontAlgn="base" hangingPunct="0">
        <a:spcBef>
          <a:spcPct val="0"/>
        </a:spcBef>
        <a:spcAft>
          <a:spcPct val="0"/>
        </a:spcAft>
        <a:defRPr sz="4800" b="1">
          <a:solidFill>
            <a:schemeClr val="tx1"/>
          </a:solidFill>
          <a:latin typeface="Arial" charset="0"/>
          <a:cs typeface="Arial" charset="0"/>
        </a:defRPr>
      </a:lvl5pPr>
      <a:lvl6pPr marL="457200" algn="ctr" rtl="0" eaLnBrk="1" fontAlgn="base" hangingPunct="1">
        <a:spcBef>
          <a:spcPct val="0"/>
        </a:spcBef>
        <a:spcAft>
          <a:spcPct val="0"/>
        </a:spcAft>
        <a:defRPr sz="4800" b="1">
          <a:solidFill>
            <a:srgbClr val="090355"/>
          </a:solidFill>
          <a:latin typeface="Arial" charset="0"/>
          <a:cs typeface="Arial" charset="0"/>
        </a:defRPr>
      </a:lvl6pPr>
      <a:lvl7pPr marL="914400" algn="ctr" rtl="0" eaLnBrk="1" fontAlgn="base" hangingPunct="1">
        <a:spcBef>
          <a:spcPct val="0"/>
        </a:spcBef>
        <a:spcAft>
          <a:spcPct val="0"/>
        </a:spcAft>
        <a:defRPr sz="4800" b="1">
          <a:solidFill>
            <a:srgbClr val="090355"/>
          </a:solidFill>
          <a:latin typeface="Arial" charset="0"/>
          <a:cs typeface="Arial" charset="0"/>
        </a:defRPr>
      </a:lvl7pPr>
      <a:lvl8pPr marL="1371600" algn="ctr" rtl="0" eaLnBrk="1" fontAlgn="base" hangingPunct="1">
        <a:spcBef>
          <a:spcPct val="0"/>
        </a:spcBef>
        <a:spcAft>
          <a:spcPct val="0"/>
        </a:spcAft>
        <a:defRPr sz="4800" b="1">
          <a:solidFill>
            <a:srgbClr val="090355"/>
          </a:solidFill>
          <a:latin typeface="Arial" charset="0"/>
          <a:cs typeface="Arial" charset="0"/>
        </a:defRPr>
      </a:lvl8pPr>
      <a:lvl9pPr marL="1828800" algn="ctr" rtl="0" eaLnBrk="1" fontAlgn="base" hangingPunct="1">
        <a:spcBef>
          <a:spcPct val="0"/>
        </a:spcBef>
        <a:spcAft>
          <a:spcPct val="0"/>
        </a:spcAft>
        <a:defRPr sz="4800" b="1">
          <a:solidFill>
            <a:srgbClr val="090355"/>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v"/>
        <a:defRPr sz="3600" b="1" kern="1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3200" b="1" kern="1200">
          <a:solidFill>
            <a:srgbClr val="00339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1" descr="Dock.jpg"/>
          <p:cNvPicPr>
            <a:picLocks noChangeAspect="1"/>
          </p:cNvPicPr>
          <p:nvPr/>
        </p:nvPicPr>
        <p:blipFill>
          <a:blip r:embed="rId15" cstate="print"/>
          <a:srcRect/>
          <a:stretch>
            <a:fillRect/>
          </a:stretch>
        </p:blipFill>
        <p:spPr bwMode="auto">
          <a:xfrm>
            <a:off x="-7938" y="-6350"/>
            <a:ext cx="12207876" cy="6157913"/>
          </a:xfrm>
          <a:prstGeom prst="rect">
            <a:avLst/>
          </a:prstGeom>
          <a:noFill/>
          <a:ln w="12700">
            <a:noFill/>
            <a:miter lim="400000"/>
            <a:headEnd/>
            <a:tailEnd/>
          </a:ln>
        </p:spPr>
      </p:pic>
      <p:pic>
        <p:nvPicPr>
          <p:cNvPr id="1027" name="Picture 2" descr="LOGO copy"/>
          <p:cNvPicPr>
            <a:picLocks noChangeAspect="1"/>
          </p:cNvPicPr>
          <p:nvPr/>
        </p:nvPicPr>
        <p:blipFill>
          <a:blip r:embed="rId16" cstate="print"/>
          <a:srcRect l="11111" t="4305" r="11111" b="9607"/>
          <a:stretch>
            <a:fillRect/>
          </a:stretch>
        </p:blipFill>
        <p:spPr bwMode="auto">
          <a:xfrm>
            <a:off x="160339" y="6045200"/>
            <a:ext cx="760412" cy="812800"/>
          </a:xfrm>
          <a:prstGeom prst="rect">
            <a:avLst/>
          </a:prstGeom>
          <a:noFill/>
          <a:ln w="12700">
            <a:noFill/>
            <a:miter lim="400000"/>
            <a:headEnd/>
            <a:tailEnd/>
          </a:ln>
        </p:spPr>
      </p:pic>
      <p:grpSp>
        <p:nvGrpSpPr>
          <p:cNvPr id="2" name="Group 3"/>
          <p:cNvGrpSpPr>
            <a:grpSpLocks/>
          </p:cNvGrpSpPr>
          <p:nvPr/>
        </p:nvGrpSpPr>
        <p:grpSpPr bwMode="auto">
          <a:xfrm>
            <a:off x="3208338" y="6216652"/>
            <a:ext cx="5772151" cy="835025"/>
            <a:chOff x="0" y="0"/>
            <a:chExt cx="4328160" cy="835152"/>
          </a:xfrm>
        </p:grpSpPr>
        <p:pic>
          <p:nvPicPr>
            <p:cNvPr id="1032" name="Picture 4" descr="image.png"/>
            <p:cNvPicPr>
              <a:picLocks noChangeAspect="1"/>
            </p:cNvPicPr>
            <p:nvPr/>
          </p:nvPicPr>
          <p:blipFill>
            <a:blip r:embed="rId17" cstate="print"/>
            <a:srcRect/>
            <a:stretch>
              <a:fillRect/>
            </a:stretch>
          </p:blipFill>
          <p:spPr bwMode="auto">
            <a:xfrm>
              <a:off x="237744" y="0"/>
              <a:ext cx="3846577" cy="835152"/>
            </a:xfrm>
            <a:prstGeom prst="rect">
              <a:avLst/>
            </a:prstGeom>
            <a:noFill/>
            <a:ln w="12700">
              <a:noFill/>
              <a:miter lim="400000"/>
              <a:headEnd/>
              <a:tailEnd/>
            </a:ln>
          </p:spPr>
        </p:pic>
        <p:pic>
          <p:nvPicPr>
            <p:cNvPr id="1033" name="Picture 5" descr="image.png"/>
            <p:cNvPicPr>
              <a:picLocks noChangeAspect="1"/>
            </p:cNvPicPr>
            <p:nvPr/>
          </p:nvPicPr>
          <p:blipFill>
            <a:blip r:embed="rId18" cstate="print"/>
            <a:srcRect/>
            <a:stretch>
              <a:fillRect/>
            </a:stretch>
          </p:blipFill>
          <p:spPr bwMode="auto">
            <a:xfrm>
              <a:off x="0" y="335280"/>
              <a:ext cx="4328160" cy="323089"/>
            </a:xfrm>
            <a:prstGeom prst="rect">
              <a:avLst/>
            </a:prstGeom>
            <a:noFill/>
            <a:ln w="12700">
              <a:noFill/>
              <a:miter lim="400000"/>
              <a:headEnd/>
              <a:tailEnd/>
            </a:ln>
          </p:spPr>
        </p:pic>
      </p:grpSp>
      <p:sp>
        <p:nvSpPr>
          <p:cNvPr id="1029" name="Line 6"/>
          <p:cNvSpPr>
            <a:spLocks noChangeShapeType="1"/>
          </p:cNvSpPr>
          <p:nvPr/>
        </p:nvSpPr>
        <p:spPr bwMode="auto">
          <a:xfrm>
            <a:off x="1714500" y="6284915"/>
            <a:ext cx="8477251" cy="1587"/>
          </a:xfrm>
          <a:prstGeom prst="line">
            <a:avLst/>
          </a:prstGeom>
          <a:noFill/>
          <a:ln w="25400">
            <a:solidFill>
              <a:srgbClr val="4A7EBB"/>
            </a:solidFill>
            <a:round/>
            <a:headEnd/>
            <a:tailEnd/>
          </a:ln>
        </p:spPr>
        <p:txBody>
          <a:bodyPr lIns="45720" rIns="45720"/>
          <a:lstStyle/>
          <a:p>
            <a:pPr eaLnBrk="0" fontAlgn="base" hangingPunct="0">
              <a:spcBef>
                <a:spcPct val="0"/>
              </a:spcBef>
              <a:spcAft>
                <a:spcPct val="0"/>
              </a:spcAft>
            </a:pPr>
            <a:endParaRPr lang="en-IN" sz="1800">
              <a:solidFill>
                <a:srgbClr val="000000"/>
              </a:solidFill>
            </a:endParaRPr>
          </a:p>
        </p:txBody>
      </p:sp>
      <p:pic>
        <p:nvPicPr>
          <p:cNvPr id="1030" name="Picture 7" descr="G:\presentfor\rain-thunder.gif"/>
          <p:cNvPicPr>
            <a:picLocks noChangeAspect="1"/>
          </p:cNvPicPr>
          <p:nvPr/>
        </p:nvPicPr>
        <p:blipFill>
          <a:blip r:embed="rId19" cstate="print"/>
          <a:srcRect/>
          <a:stretch>
            <a:fillRect/>
          </a:stretch>
        </p:blipFill>
        <p:spPr bwMode="auto">
          <a:xfrm>
            <a:off x="11112501" y="6291263"/>
            <a:ext cx="952500" cy="463550"/>
          </a:xfrm>
          <a:prstGeom prst="rect">
            <a:avLst/>
          </a:prstGeom>
          <a:noFill/>
          <a:ln w="12700">
            <a:noFill/>
            <a:miter lim="400000"/>
            <a:headEnd/>
            <a:tailEnd/>
          </a:ln>
        </p:spPr>
      </p:pic>
      <p:sp>
        <p:nvSpPr>
          <p:cNvPr id="13320" name="Rectangle 8"/>
          <p:cNvSpPr>
            <a:spLocks noGrp="1"/>
          </p:cNvSpPr>
          <p:nvPr>
            <p:ph type="sldNum" sz="quarter" idx="2"/>
          </p:nvPr>
        </p:nvSpPr>
        <p:spPr bwMode="auto">
          <a:xfrm>
            <a:off x="10566400" y="6356350"/>
            <a:ext cx="476251" cy="349250"/>
          </a:xfrm>
          <a:prstGeom prst="rect">
            <a:avLst/>
          </a:prstGeom>
          <a:noFill/>
          <a:ln>
            <a:noFill/>
          </a:ln>
          <a:effectLst/>
        </p:spPr>
        <p:txBody>
          <a:bodyPr vert="horz" wrap="none" lIns="45720" tIns="45720" rIns="45720" bIns="45720" numCol="1" anchor="t" anchorCtr="0" compatLnSpc="1">
            <a:prstTxWarp prst="textNoShape">
              <a:avLst/>
            </a:prstTxWarp>
          </a:bodyPr>
          <a:lstStyle>
            <a:lvl1pPr eaLnBrk="1" hangingPunct="1">
              <a:defRPr smtClean="0">
                <a:solidFill>
                  <a:srgbClr val="FFFFFF"/>
                </a:solidFill>
              </a:defRPr>
            </a:lvl1pPr>
          </a:lstStyle>
          <a:p>
            <a:pPr fontAlgn="base">
              <a:spcBef>
                <a:spcPct val="0"/>
              </a:spcBef>
              <a:spcAft>
                <a:spcPct val="0"/>
              </a:spcAft>
              <a:defRPr/>
            </a:pPr>
            <a:fld id="{CA481185-5B95-4E05-8751-55764013DC07}"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087115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b="1" kern="1200">
          <a:solidFill>
            <a:srgbClr val="FFFFFF"/>
          </a:solidFill>
          <a:latin typeface="+mj-lt"/>
          <a:ea typeface="+mj-ea"/>
          <a:cs typeface="+mj-cs"/>
          <a:sym typeface="Arial" pitchFamily="34" charset="0"/>
        </a:defRPr>
      </a:lvl1pPr>
      <a:lvl2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2pPr>
      <a:lvl3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3pPr>
      <a:lvl4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4pPr>
      <a:lvl5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5pPr>
      <a:lvl6pPr marL="4572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9144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13716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18288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9pPr>
    </p:titleStyle>
    <p:bodyStyle>
      <a:lvl1pPr marL="342900" indent="-342900" algn="l" rtl="0" eaLnBrk="0" fontAlgn="base" hangingPunct="0">
        <a:spcBef>
          <a:spcPts val="700"/>
        </a:spcBef>
        <a:spcAft>
          <a:spcPct val="0"/>
        </a:spcAft>
        <a:buSzPct val="100000"/>
        <a:buChar char="»"/>
        <a:defRPr sz="3200" b="1" kern="1200">
          <a:solidFill>
            <a:srgbClr val="003399"/>
          </a:solidFill>
          <a:latin typeface="+mn-lt"/>
          <a:ea typeface="+mn-ea"/>
          <a:cs typeface="+mn-cs"/>
          <a:sym typeface="Arial" pitchFamily="34" charset="0"/>
        </a:defRPr>
      </a:lvl1pPr>
      <a:lvl2pPr marL="965200" indent="-508000" algn="l" rtl="0" eaLnBrk="0" fontAlgn="base" hangingPunct="0">
        <a:spcBef>
          <a:spcPts val="700"/>
        </a:spcBef>
        <a:spcAft>
          <a:spcPct val="0"/>
        </a:spcAft>
        <a:buSzPct val="100000"/>
        <a:buChar char="▪"/>
        <a:defRPr sz="3200" b="1" kern="1200">
          <a:solidFill>
            <a:srgbClr val="003399"/>
          </a:solidFill>
          <a:latin typeface="+mn-lt"/>
          <a:ea typeface="+mn-ea"/>
          <a:cs typeface="+mn-cs"/>
          <a:sym typeface="Arial" pitchFamily="34" charset="0"/>
        </a:defRPr>
      </a:lvl2pPr>
      <a:lvl3pPr marL="1219200" indent="-304800" algn="l" rtl="0" eaLnBrk="0" fontAlgn="base" hangingPunct="0">
        <a:spcBef>
          <a:spcPts val="700"/>
        </a:spcBef>
        <a:spcAft>
          <a:spcPct val="0"/>
        </a:spcAft>
        <a:buSzPct val="100000"/>
        <a:buChar char="•"/>
        <a:defRPr sz="3200" b="1" kern="1200">
          <a:solidFill>
            <a:srgbClr val="003399"/>
          </a:solidFill>
          <a:latin typeface="+mn-lt"/>
          <a:ea typeface="+mn-ea"/>
          <a:cs typeface="+mn-cs"/>
          <a:sym typeface="Arial" pitchFamily="34" charset="0"/>
        </a:defRPr>
      </a:lvl3pPr>
      <a:lvl4pPr marL="1736725" indent="-365125" algn="l" rtl="0" eaLnBrk="0" fontAlgn="base" hangingPunct="0">
        <a:spcBef>
          <a:spcPts val="700"/>
        </a:spcBef>
        <a:spcAft>
          <a:spcPct val="0"/>
        </a:spcAft>
        <a:buSzPct val="100000"/>
        <a:buChar char="–"/>
        <a:defRPr sz="3200" b="1" kern="1200">
          <a:solidFill>
            <a:srgbClr val="003399"/>
          </a:solidFill>
          <a:latin typeface="+mn-lt"/>
          <a:ea typeface="+mn-ea"/>
          <a:cs typeface="+mn-cs"/>
          <a:sym typeface="Arial" pitchFamily="34" charset="0"/>
        </a:defRPr>
      </a:lvl4pPr>
      <a:lvl5pPr marL="2235200" indent="-406400" algn="l" rtl="0" eaLnBrk="0" fontAlgn="base" hangingPunct="0">
        <a:spcBef>
          <a:spcPts val="700"/>
        </a:spcBef>
        <a:spcAft>
          <a:spcPct val="0"/>
        </a:spcAft>
        <a:buSzPct val="100000"/>
        <a:buChar char="»"/>
        <a:defRPr sz="3200" b="1" kern="1200">
          <a:solidFill>
            <a:srgbClr val="003399"/>
          </a:solidFill>
          <a:latin typeface="+mn-lt"/>
          <a:ea typeface="+mn-ea"/>
          <a:cs typeface="+mn-cs"/>
          <a:sym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11" name="Picture 10" descr="Dock.jpg"/>
          <p:cNvPicPr>
            <a:picLocks noChangeAspect="1"/>
          </p:cNvPicPr>
          <p:nvPr userDrawn="1"/>
        </p:nvPicPr>
        <p:blipFill>
          <a:blip r:embed="rId17" cstate="print">
            <a:lum bright="57000" contrast="-69000"/>
          </a:blip>
          <a:srcRect t="21547" r="7717" b="34507"/>
          <a:stretch>
            <a:fillRect/>
          </a:stretch>
        </p:blipFill>
        <p:spPr bwMode="auto">
          <a:xfrm>
            <a:off x="2" y="0"/>
            <a:ext cx="12191999" cy="6143644"/>
          </a:xfrm>
          <a:prstGeom prst="rect">
            <a:avLst/>
          </a:prstGeom>
          <a:ln>
            <a:noFill/>
          </a:ln>
          <a:effectLst>
            <a:softEdge rad="112500"/>
          </a:effectLst>
        </p:spPr>
      </p:pic>
      <p:sp>
        <p:nvSpPr>
          <p:cNvPr id="1027" name="Title Placeholder 1"/>
          <p:cNvSpPr>
            <a:spLocks noGrp="1"/>
          </p:cNvSpPr>
          <p:nvPr>
            <p:ph type="title"/>
          </p:nvPr>
        </p:nvSpPr>
        <p:spPr bwMode="auto">
          <a:xfrm>
            <a:off x="0" y="274638"/>
            <a:ext cx="12192000" cy="11430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8" name="Text Placeholder 2"/>
          <p:cNvSpPr>
            <a:spLocks noGrp="1"/>
          </p:cNvSpPr>
          <p:nvPr>
            <p:ph type="body" idx="1"/>
          </p:nvPr>
        </p:nvSpPr>
        <p:spPr bwMode="auto">
          <a:xfrm>
            <a:off x="381000" y="1447801"/>
            <a:ext cx="116078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IN" altLang="en-US"/>
              <a:t>Click to edit Master text styles</a:t>
            </a:r>
          </a:p>
          <a:p>
            <a:pPr lvl="1"/>
            <a:r>
              <a:rPr lang="en-IN" altLang="en-US"/>
              <a:t>Second level</a:t>
            </a:r>
          </a:p>
        </p:txBody>
      </p:sp>
      <p:pic>
        <p:nvPicPr>
          <p:cNvPr id="1029" name="Picture 4" descr="LOGO copy"/>
          <p:cNvPicPr>
            <a:picLocks noChangeAspect="1" noChangeArrowheads="1"/>
          </p:cNvPicPr>
          <p:nvPr/>
        </p:nvPicPr>
        <p:blipFill>
          <a:blip r:embed="rId18">
            <a:clrChange>
              <a:clrFrom>
                <a:srgbClr val="CBE3E3"/>
              </a:clrFrom>
              <a:clrTo>
                <a:srgbClr val="CBE3E3">
                  <a:alpha val="0"/>
                </a:srgbClr>
              </a:clrTo>
            </a:clrChange>
            <a:extLst>
              <a:ext uri="{28A0092B-C50C-407E-A947-70E740481C1C}">
                <a14:useLocalDpi xmlns:a14="http://schemas.microsoft.com/office/drawing/2010/main" val="0"/>
              </a:ext>
            </a:extLst>
          </a:blip>
          <a:srcRect l="11111" t="4305" r="11111" b="9607"/>
          <a:stretch>
            <a:fillRect/>
          </a:stretch>
        </p:blipFill>
        <p:spPr bwMode="auto">
          <a:xfrm>
            <a:off x="0" y="6043614"/>
            <a:ext cx="7620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9"/>
          <p:cNvGrpSpPr>
            <a:grpSpLocks/>
          </p:cNvGrpSpPr>
          <p:nvPr userDrawn="1"/>
        </p:nvGrpSpPr>
        <p:grpSpPr bwMode="auto">
          <a:xfrm>
            <a:off x="3238500" y="6429376"/>
            <a:ext cx="5715000" cy="428625"/>
            <a:chOff x="2428860" y="6429396"/>
            <a:chExt cx="4286280" cy="428604"/>
          </a:xfrm>
        </p:grpSpPr>
        <p:pic>
          <p:nvPicPr>
            <p:cNvPr id="13" name="Picture 4"/>
            <p:cNvPicPr>
              <a:picLocks noChangeAspect="1" noChangeArrowheads="1"/>
            </p:cNvPicPr>
            <p:nvPr userDrawn="1"/>
          </p:nvPicPr>
          <p:blipFill>
            <a:blip r:embed="rId19" cstate="print">
              <a:duotone>
                <a:schemeClr val="accent2">
                  <a:shade val="45000"/>
                  <a:satMod val="135000"/>
                </a:schemeClr>
                <a:prstClr val="white"/>
              </a:duotone>
              <a:lum bright="-19000" contrast="2000"/>
            </a:blip>
            <a:srcRect/>
            <a:stretch>
              <a:fillRect/>
            </a:stretch>
          </p:blipFill>
          <p:spPr bwMode="auto">
            <a:xfrm>
              <a:off x="2857488" y="6429396"/>
              <a:ext cx="3227518" cy="214314"/>
            </a:xfrm>
            <a:prstGeom prst="rect">
              <a:avLst/>
            </a:prstGeom>
            <a:ln>
              <a:solidFill>
                <a:schemeClr val="bg1">
                  <a:alpha val="0"/>
                </a:schemeClr>
              </a:solidFill>
            </a:ln>
            <a:effectLst>
              <a:outerShdw blurRad="292100" dist="139700" dir="2700000" algn="tl" rotWithShape="0">
                <a:srgbClr val="333333">
                  <a:alpha val="65000"/>
                </a:srgbClr>
              </a:outerShdw>
            </a:effectLst>
          </p:spPr>
        </p:pic>
        <p:pic>
          <p:nvPicPr>
            <p:cNvPr id="14" name="Picture 6"/>
            <p:cNvPicPr>
              <a:picLocks noChangeAspect="1" noChangeArrowheads="1"/>
            </p:cNvPicPr>
            <p:nvPr userDrawn="1"/>
          </p:nvPicPr>
          <p:blipFill>
            <a:blip r:embed="rId20" cstate="print">
              <a:duotone>
                <a:schemeClr val="accent2">
                  <a:shade val="45000"/>
                  <a:satMod val="135000"/>
                </a:schemeClr>
                <a:prstClr val="white"/>
              </a:duotone>
              <a:lum bright="-19000" contrast="2000"/>
            </a:blip>
            <a:srcRect/>
            <a:stretch>
              <a:fillRect/>
            </a:stretch>
          </p:blipFill>
          <p:spPr bwMode="auto">
            <a:xfrm>
              <a:off x="2428860" y="6572272"/>
              <a:ext cx="4286280" cy="285728"/>
            </a:xfrm>
            <a:prstGeom prst="rect">
              <a:avLst/>
            </a:prstGeom>
            <a:noFill/>
            <a:ln w="9525">
              <a:solidFill>
                <a:schemeClr val="bg1">
                  <a:alpha val="0"/>
                </a:schemeClr>
              </a:solidFill>
              <a:miter lim="800000"/>
              <a:headEnd/>
              <a:tailEnd/>
            </a:ln>
            <a:effectLst/>
          </p:spPr>
        </p:pic>
      </p:grpSp>
      <p:pic>
        <p:nvPicPr>
          <p:cNvPr id="2" name="Picture 2" descr="C:\Users\wxchannel\Desktop\rain-thun.gif"/>
          <p:cNvPicPr>
            <a:picLocks noChangeAspect="1" noChangeArrowheads="1" noCrop="1"/>
          </p:cNvPicPr>
          <p:nvPr userDrawn="1"/>
        </p:nvPicPr>
        <p:blipFill>
          <a:blip r:embed="rId21" cstate="print">
            <a:duotone>
              <a:prstClr val="black"/>
              <a:schemeClr val="accent1">
                <a:lumMod val="20000"/>
                <a:lumOff val="80000"/>
                <a:tint val="45000"/>
                <a:satMod val="400000"/>
              </a:schemeClr>
            </a:duotone>
          </a:blip>
          <a:srcRect/>
          <a:stretch>
            <a:fillRect/>
          </a:stretch>
        </p:blipFill>
        <p:spPr bwMode="auto">
          <a:xfrm>
            <a:off x="10858533" y="6107925"/>
            <a:ext cx="1333467" cy="750075"/>
          </a:xfrm>
          <a:prstGeom prst="rect">
            <a:avLst/>
          </a:prstGeom>
          <a:noFill/>
        </p:spPr>
      </p:pic>
      <p:cxnSp>
        <p:nvCxnSpPr>
          <p:cNvPr id="16" name="Straight Connector 15"/>
          <p:cNvCxnSpPr/>
          <p:nvPr userDrawn="1"/>
        </p:nvCxnSpPr>
        <p:spPr>
          <a:xfrm>
            <a:off x="1714500" y="6286500"/>
            <a:ext cx="8477251" cy="158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118034"/>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xStyles>
    <p:titleStyle>
      <a:lvl1pPr algn="ctr" rtl="0" eaLnBrk="0" fontAlgn="base" hangingPunct="0">
        <a:spcBef>
          <a:spcPct val="0"/>
        </a:spcBef>
        <a:spcAft>
          <a:spcPct val="0"/>
        </a:spcAft>
        <a:defRPr sz="4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800" b="1">
          <a:solidFill>
            <a:schemeClr val="tx1"/>
          </a:solidFill>
          <a:latin typeface="Arial" charset="0"/>
          <a:cs typeface="Arial" charset="0"/>
        </a:defRPr>
      </a:lvl2pPr>
      <a:lvl3pPr algn="ctr" rtl="0" eaLnBrk="0" fontAlgn="base" hangingPunct="0">
        <a:spcBef>
          <a:spcPct val="0"/>
        </a:spcBef>
        <a:spcAft>
          <a:spcPct val="0"/>
        </a:spcAft>
        <a:defRPr sz="4800" b="1">
          <a:solidFill>
            <a:schemeClr val="tx1"/>
          </a:solidFill>
          <a:latin typeface="Arial" charset="0"/>
          <a:cs typeface="Arial" charset="0"/>
        </a:defRPr>
      </a:lvl3pPr>
      <a:lvl4pPr algn="ctr" rtl="0" eaLnBrk="0" fontAlgn="base" hangingPunct="0">
        <a:spcBef>
          <a:spcPct val="0"/>
        </a:spcBef>
        <a:spcAft>
          <a:spcPct val="0"/>
        </a:spcAft>
        <a:defRPr sz="4800" b="1">
          <a:solidFill>
            <a:schemeClr val="tx1"/>
          </a:solidFill>
          <a:latin typeface="Arial" charset="0"/>
          <a:cs typeface="Arial" charset="0"/>
        </a:defRPr>
      </a:lvl4pPr>
      <a:lvl5pPr algn="ctr" rtl="0" eaLnBrk="0" fontAlgn="base" hangingPunct="0">
        <a:spcBef>
          <a:spcPct val="0"/>
        </a:spcBef>
        <a:spcAft>
          <a:spcPct val="0"/>
        </a:spcAft>
        <a:defRPr sz="4800" b="1">
          <a:solidFill>
            <a:schemeClr val="tx1"/>
          </a:solidFill>
          <a:latin typeface="Arial" charset="0"/>
          <a:cs typeface="Arial" charset="0"/>
        </a:defRPr>
      </a:lvl5pPr>
      <a:lvl6pPr marL="457200" algn="ctr" rtl="0" eaLnBrk="1" fontAlgn="base" hangingPunct="1">
        <a:spcBef>
          <a:spcPct val="0"/>
        </a:spcBef>
        <a:spcAft>
          <a:spcPct val="0"/>
        </a:spcAft>
        <a:defRPr sz="4800" b="1">
          <a:solidFill>
            <a:srgbClr val="090355"/>
          </a:solidFill>
          <a:latin typeface="Arial" charset="0"/>
          <a:cs typeface="Arial" charset="0"/>
        </a:defRPr>
      </a:lvl6pPr>
      <a:lvl7pPr marL="914400" algn="ctr" rtl="0" eaLnBrk="1" fontAlgn="base" hangingPunct="1">
        <a:spcBef>
          <a:spcPct val="0"/>
        </a:spcBef>
        <a:spcAft>
          <a:spcPct val="0"/>
        </a:spcAft>
        <a:defRPr sz="4800" b="1">
          <a:solidFill>
            <a:srgbClr val="090355"/>
          </a:solidFill>
          <a:latin typeface="Arial" charset="0"/>
          <a:cs typeface="Arial" charset="0"/>
        </a:defRPr>
      </a:lvl7pPr>
      <a:lvl8pPr marL="1371600" algn="ctr" rtl="0" eaLnBrk="1" fontAlgn="base" hangingPunct="1">
        <a:spcBef>
          <a:spcPct val="0"/>
        </a:spcBef>
        <a:spcAft>
          <a:spcPct val="0"/>
        </a:spcAft>
        <a:defRPr sz="4800" b="1">
          <a:solidFill>
            <a:srgbClr val="090355"/>
          </a:solidFill>
          <a:latin typeface="Arial" charset="0"/>
          <a:cs typeface="Arial" charset="0"/>
        </a:defRPr>
      </a:lvl8pPr>
      <a:lvl9pPr marL="1828800" algn="ctr" rtl="0" eaLnBrk="1" fontAlgn="base" hangingPunct="1">
        <a:spcBef>
          <a:spcPct val="0"/>
        </a:spcBef>
        <a:spcAft>
          <a:spcPct val="0"/>
        </a:spcAft>
        <a:defRPr sz="4800" b="1">
          <a:solidFill>
            <a:srgbClr val="090355"/>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v"/>
        <a:defRPr sz="3600" b="1" kern="1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Wingdings" pitchFamily="2" charset="2"/>
        <a:buChar char="§"/>
        <a:defRPr sz="3200" b="1" kern="1200">
          <a:solidFill>
            <a:srgbClr val="003399"/>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moes.gov.in/schemes/atmospheric-climate-science-and-services?language_content_entity=en#tabWC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hyperlink" Target="https://mausam.imd.gov.in/imd_latest/contents/index_radar.php" TargetMode="External"/><Relationship Id="rId3" Type="http://schemas.openxmlformats.org/officeDocument/2006/relationships/image" Target="../media/image61.png"/><Relationship Id="rId7" Type="http://schemas.openxmlformats.org/officeDocument/2006/relationships/hyperlink" Target="https://mausam.imd.gov.in/imd_latest/contents/satellite.php" TargetMode="External"/><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hyperlink" Target="https://mausam.imd.gov.in/" TargetMode="External"/><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hyperlink" Target="http://imdagrimet.gov.in/imdproject/AGIndex.ph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5.wmf"/><Relationship Id="rId5" Type="http://schemas.openxmlformats.org/officeDocument/2006/relationships/oleObject" Target="../embeddings/oleObject1.bin"/><Relationship Id="rId4" Type="http://schemas.openxmlformats.org/officeDocument/2006/relationships/image" Target="../media/image77.jpeg"/><Relationship Id="rId9"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5.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hyperlink" Target="http://www.imdagrimet.gov.in/node/397" TargetMode="External"/><Relationship Id="rId2" Type="http://schemas.openxmlformats.org/officeDocument/2006/relationships/image" Target="../media/image87.png"/><Relationship Id="rId1" Type="http://schemas.openxmlformats.org/officeDocument/2006/relationships/slideLayout" Target="../slideLayouts/slideLayout55.xml"/><Relationship Id="rId4" Type="http://schemas.openxmlformats.org/officeDocument/2006/relationships/hyperlink" Target="http://www.imdagrimet.gov.in/node/396"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imdagrimet.gov.in/imdproject/AGIndex.php" TargetMode="Externa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6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32.xml"/><Relationship Id="rId5" Type="http://schemas.openxmlformats.org/officeDocument/2006/relationships/image" Target="../media/image99.pn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youtube.com/channel/UCjIcIwtznloxlqa0Xh4j5qQ/videos" TargetMode="External"/><Relationship Id="rId1" Type="http://schemas.openxmlformats.org/officeDocument/2006/relationships/slideLayout" Target="../slideLayouts/slideLayout4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hyperlink" Target="https://moes.gov.in/schemes/atmospheric-climate-science-and-services?language_content_entity=en#tabDWRs" TargetMode="External"/><Relationship Id="rId3" Type="http://schemas.openxmlformats.org/officeDocument/2006/relationships/hyperlink" Target="https://moes.gov.in/schemes/atmospheric-climate-science-and-services?language_content_entity=en#tabHPCS" TargetMode="External"/><Relationship Id="rId7" Type="http://schemas.openxmlformats.org/officeDocument/2006/relationships/hyperlink" Target="https://moes.gov.in/schemes/atmospheric-climate-science-and-services?language_content_entity=en#tabUFS" TargetMode="External"/><Relationship Id="rId2" Type="http://schemas.openxmlformats.org/officeDocument/2006/relationships/hyperlink" Target="https://moes.gov.in/schemes/atmospheric-climate-science-and-services?language_content_entity=en#tabMC4" TargetMode="External"/><Relationship Id="rId1" Type="http://schemas.openxmlformats.org/officeDocument/2006/relationships/slideLayout" Target="../slideLayouts/slideLayout2.xml"/><Relationship Id="rId6" Type="http://schemas.openxmlformats.org/officeDocument/2006/relationships/hyperlink" Target="https://moes.gov.in/schemes/atmospheric-climate-science-and-services?language_content_entity=en#tabWCS" TargetMode="External"/><Relationship Id="rId5" Type="http://schemas.openxmlformats.org/officeDocument/2006/relationships/hyperlink" Target="https://moes.gov.in/schemes/atmospheric-climate-science-and-services?language_content_entity=en#tabAON" TargetMode="External"/><Relationship Id="rId4" Type="http://schemas.openxmlformats.org/officeDocument/2006/relationships/hyperlink" Target="https://moes.gov.in/schemes/atmospheric-climate-science-and-services?language_content_entity=en#tabM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hyperlink" Target="http://www.imdpune.gov.i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smtClean="0"/>
              <a:t>National Level </a:t>
            </a:r>
            <a:r>
              <a:rPr lang="en-US" sz="3600" dirty="0" err="1" smtClean="0"/>
              <a:t>Programmes</a:t>
            </a:r>
            <a:r>
              <a:rPr lang="en-US" sz="3600" dirty="0" smtClean="0"/>
              <a:t> and Applications in Weather Forecasting Services</a:t>
            </a:r>
            <a:endParaRPr lang="en-IN" sz="3600" dirty="0"/>
          </a:p>
        </p:txBody>
      </p:sp>
      <p:sp>
        <p:nvSpPr>
          <p:cNvPr id="3" name="Subtitle 2"/>
          <p:cNvSpPr>
            <a:spLocks noGrp="1"/>
          </p:cNvSpPr>
          <p:nvPr>
            <p:ph type="subTitle" idx="1"/>
          </p:nvPr>
        </p:nvSpPr>
        <p:spPr>
          <a:xfrm>
            <a:off x="1219201" y="3500442"/>
            <a:ext cx="9652004" cy="1643076"/>
          </a:xfrm>
        </p:spPr>
        <p:txBody>
          <a:bodyPr/>
          <a:lstStyle/>
          <a:p>
            <a:r>
              <a:rPr lang="en-US" dirty="0" err="1" smtClean="0">
                <a:latin typeface="Arial Narrow" panose="020B0606020202030204" pitchFamily="34" charset="0"/>
              </a:rPr>
              <a:t>Dr.M.Rajavel</a:t>
            </a:r>
            <a:endParaRPr lang="en-US" dirty="0" smtClean="0">
              <a:latin typeface="Arial Narrow" panose="020B0606020202030204" pitchFamily="34" charset="0"/>
            </a:endParaRPr>
          </a:p>
          <a:p>
            <a:r>
              <a:rPr lang="en-US" dirty="0" smtClean="0">
                <a:latin typeface="Arial Narrow" panose="020B0606020202030204" pitchFamily="34" charset="0"/>
              </a:rPr>
              <a:t>Scientist-E</a:t>
            </a:r>
          </a:p>
          <a:p>
            <a:r>
              <a:rPr lang="en-US" dirty="0" smtClean="0">
                <a:latin typeface="Arial Narrow" panose="020B0606020202030204" pitchFamily="34" charset="0"/>
              </a:rPr>
              <a:t>Meteorological Centre, Bengaluru</a:t>
            </a:r>
          </a:p>
          <a:p>
            <a:endParaRPr lang="en-IN" dirty="0"/>
          </a:p>
        </p:txBody>
      </p:sp>
    </p:spTree>
    <p:extLst>
      <p:ext uri="{BB962C8B-B14F-4D97-AF65-F5344CB8AC3E}">
        <p14:creationId xmlns:p14="http://schemas.microsoft.com/office/powerpoint/2010/main" val="190574050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570893" y="0"/>
            <a:ext cx="9144000" cy="904875"/>
          </a:xfrm>
        </p:spPr>
        <p:txBody>
          <a:bodyPr/>
          <a:lstStyle/>
          <a:p>
            <a:r>
              <a:rPr lang="en-US" altLang="en-US" dirty="0" smtClean="0">
                <a:solidFill>
                  <a:srgbClr val="FF0000"/>
                </a:solidFill>
              </a:rPr>
              <a:t>Extended range forecast</a:t>
            </a:r>
          </a:p>
        </p:txBody>
      </p:sp>
      <p:sp>
        <p:nvSpPr>
          <p:cNvPr id="37891" name="Text Placeholder 2"/>
          <p:cNvSpPr>
            <a:spLocks noGrp="1"/>
          </p:cNvSpPr>
          <p:nvPr>
            <p:ph type="body" idx="1"/>
          </p:nvPr>
        </p:nvSpPr>
        <p:spPr>
          <a:xfrm>
            <a:off x="3583074" y="5644662"/>
            <a:ext cx="6726883" cy="3432461"/>
          </a:xfrm>
        </p:spPr>
        <p:txBody>
          <a:bodyPr/>
          <a:lstStyle/>
          <a:p>
            <a:endParaRPr lang="en-US" altLang="en-US" dirty="0" smtClean="0"/>
          </a:p>
        </p:txBody>
      </p:sp>
      <p:pic>
        <p:nvPicPr>
          <p:cNvPr id="378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3907" y="904875"/>
            <a:ext cx="4360985" cy="241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nwp.imd.gov.in/cfs_tmaxactu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893" y="996461"/>
            <a:ext cx="4665784" cy="50757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nwp.imd.gov.in/cfs_max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907" y="3409217"/>
            <a:ext cx="4360986" cy="266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00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solidFill>
                  <a:srgbClr val="FF0000"/>
                </a:solidFill>
              </a:rPr>
              <a:t>Tentative annual time schedule for issuing various </a:t>
            </a:r>
            <a:r>
              <a:rPr lang="en-US" sz="2400" b="0" dirty="0" smtClean="0">
                <a:solidFill>
                  <a:srgbClr val="FF0000"/>
                </a:solidFill>
              </a:rPr>
              <a:t>operational </a:t>
            </a:r>
            <a:r>
              <a:rPr lang="en-US" sz="2400" b="0" dirty="0">
                <a:solidFill>
                  <a:srgbClr val="FF0000"/>
                </a:solidFill>
              </a:rPr>
              <a:t>long range forecast/ </a:t>
            </a:r>
            <a:r>
              <a:rPr lang="en-US" sz="2400" b="0" dirty="0" smtClean="0">
                <a:solidFill>
                  <a:srgbClr val="FF0000"/>
                </a:solidFill>
              </a:rPr>
              <a:t>outlook</a:t>
            </a:r>
            <a:endParaRPr lang="en-IN" sz="2400" dirty="0">
              <a:solidFill>
                <a:srgbClr val="FF0000"/>
              </a:solidFill>
            </a:endParaRPr>
          </a:p>
        </p:txBody>
      </p:sp>
      <p:sp>
        <p:nvSpPr>
          <p:cNvPr id="6" name="Content Placeholder 5"/>
          <p:cNvSpPr>
            <a:spLocks noGrp="1"/>
          </p:cNvSpPr>
          <p:nvPr>
            <p:ph idx="1"/>
          </p:nvPr>
        </p:nvSpPr>
        <p:spPr/>
        <p:txBody>
          <a:bodyPr/>
          <a:lstStyle/>
          <a:p>
            <a:endParaRPr lang="en-IN"/>
          </a:p>
        </p:txBody>
      </p:sp>
      <p:sp>
        <p:nvSpPr>
          <p:cNvPr id="7" name="Content Placeholder 6"/>
          <p:cNvSpPr>
            <a:spLocks noGrp="1"/>
          </p:cNvSpPr>
          <p:nvPr>
            <p:ph idx="2"/>
          </p:nvPr>
        </p:nvSpPr>
        <p:spPr/>
        <p:txBody>
          <a:bodyPr/>
          <a:lstStyle/>
          <a:p>
            <a:endParaRPr lang="en-IN"/>
          </a:p>
        </p:txBody>
      </p:sp>
      <p:graphicFrame>
        <p:nvGraphicFramePr>
          <p:cNvPr id="4" name="Table 3"/>
          <p:cNvGraphicFramePr>
            <a:graphicFrameLocks noGrp="1"/>
          </p:cNvGraphicFramePr>
          <p:nvPr>
            <p:extLst>
              <p:ext uri="{D42A27DB-BD31-4B8C-83A1-F6EECF244321}">
                <p14:modId xmlns:p14="http://schemas.microsoft.com/office/powerpoint/2010/main" val="252675944"/>
              </p:ext>
            </p:extLst>
          </p:nvPr>
        </p:nvGraphicFramePr>
        <p:xfrm>
          <a:off x="621324" y="914402"/>
          <a:ext cx="10808676" cy="5911340"/>
        </p:xfrm>
        <a:graphic>
          <a:graphicData uri="http://schemas.openxmlformats.org/drawingml/2006/table">
            <a:tbl>
              <a:tblPr firstRow="1" bandRow="1">
                <a:tableStyleId>{5C22544A-7EE6-4342-B048-85BDC9FD1C3A}</a:tableStyleId>
              </a:tblPr>
              <a:tblGrid>
                <a:gridCol w="710387"/>
                <a:gridCol w="5151151"/>
                <a:gridCol w="4947138"/>
              </a:tblGrid>
              <a:tr h="429521">
                <a:tc>
                  <a:txBody>
                    <a:bodyPr/>
                    <a:lstStyle/>
                    <a:p>
                      <a:pPr algn="l" fontAlgn="t"/>
                      <a:r>
                        <a:rPr lang="en-IN" b="1" dirty="0">
                          <a:effectLst/>
                        </a:rPr>
                        <a:t>S. No</a:t>
                      </a:r>
                    </a:p>
                  </a:txBody>
                  <a:tcPr marL="60960" marR="60960" marT="60960" marB="60960"/>
                </a:tc>
                <a:tc>
                  <a:txBody>
                    <a:bodyPr/>
                    <a:lstStyle/>
                    <a:p>
                      <a:pPr algn="l" fontAlgn="t"/>
                      <a:r>
                        <a:rPr lang="en-IN" b="1">
                          <a:effectLst/>
                        </a:rPr>
                        <a:t>Forecast to be issued</a:t>
                      </a:r>
                    </a:p>
                  </a:txBody>
                  <a:tcPr marL="60960" marR="60960" marT="60960" marB="60960"/>
                </a:tc>
                <a:tc>
                  <a:txBody>
                    <a:bodyPr/>
                    <a:lstStyle/>
                    <a:p>
                      <a:pPr algn="l" fontAlgn="t"/>
                      <a:r>
                        <a:rPr lang="en-IN" b="1">
                          <a:effectLst/>
                        </a:rPr>
                        <a:t>Tentative time of issue</a:t>
                      </a:r>
                    </a:p>
                  </a:txBody>
                  <a:tcPr marL="60960" marR="60960" marT="60960" marB="60960"/>
                </a:tc>
              </a:tr>
              <a:tr h="726881">
                <a:tc>
                  <a:txBody>
                    <a:bodyPr/>
                    <a:lstStyle/>
                    <a:p>
                      <a:pPr fontAlgn="t"/>
                      <a:r>
                        <a:rPr lang="en-IN" b="1" dirty="0">
                          <a:effectLst/>
                        </a:rPr>
                        <a:t>1</a:t>
                      </a:r>
                    </a:p>
                  </a:txBody>
                  <a:tcPr marL="60960" marR="60960" marT="60960" marB="60960"/>
                </a:tc>
                <a:tc>
                  <a:txBody>
                    <a:bodyPr/>
                    <a:lstStyle/>
                    <a:p>
                      <a:pPr fontAlgn="t"/>
                      <a:r>
                        <a:rPr lang="en-US" b="1" dirty="0">
                          <a:effectLst/>
                        </a:rPr>
                        <a:t>First Stage Forecast for the Season (June –September) Rainfall over the country as a Whole</a:t>
                      </a:r>
                    </a:p>
                  </a:txBody>
                  <a:tcPr marL="60960" marR="60960" marT="60960" marB="60960"/>
                </a:tc>
                <a:tc>
                  <a:txBody>
                    <a:bodyPr/>
                    <a:lstStyle/>
                    <a:p>
                      <a:pPr fontAlgn="t"/>
                      <a:r>
                        <a:rPr lang="en-IN" b="1">
                          <a:effectLst/>
                        </a:rPr>
                        <a:t>Mid April</a:t>
                      </a:r>
                    </a:p>
                  </a:txBody>
                  <a:tcPr marL="60960" marR="60960" marT="60960" marB="60960"/>
                </a:tc>
              </a:tr>
              <a:tr h="429521">
                <a:tc>
                  <a:txBody>
                    <a:bodyPr/>
                    <a:lstStyle/>
                    <a:p>
                      <a:pPr fontAlgn="t"/>
                      <a:r>
                        <a:rPr lang="en-IN" b="1" dirty="0">
                          <a:effectLst/>
                        </a:rPr>
                        <a:t>2</a:t>
                      </a:r>
                    </a:p>
                  </a:txBody>
                  <a:tcPr marL="60960" marR="60960" marT="60960" marB="60960"/>
                </a:tc>
                <a:tc>
                  <a:txBody>
                    <a:bodyPr/>
                    <a:lstStyle/>
                    <a:p>
                      <a:pPr fontAlgn="t"/>
                      <a:r>
                        <a:rPr lang="en-US" b="1" dirty="0">
                          <a:effectLst/>
                        </a:rPr>
                        <a:t>Date of Monsoon Onset over Kerala</a:t>
                      </a:r>
                    </a:p>
                  </a:txBody>
                  <a:tcPr marL="60960" marR="60960" marT="60960" marB="60960"/>
                </a:tc>
                <a:tc>
                  <a:txBody>
                    <a:bodyPr/>
                    <a:lstStyle/>
                    <a:p>
                      <a:pPr fontAlgn="t"/>
                      <a:r>
                        <a:rPr lang="en-IN" b="1">
                          <a:effectLst/>
                        </a:rPr>
                        <a:t>Around 15th May</a:t>
                      </a:r>
                    </a:p>
                  </a:txBody>
                  <a:tcPr marL="60960" marR="60960" marT="60960" marB="60960"/>
                </a:tc>
              </a:tr>
              <a:tr h="1513023">
                <a:tc>
                  <a:txBody>
                    <a:bodyPr/>
                    <a:lstStyle/>
                    <a:p>
                      <a:pPr fontAlgn="t"/>
                      <a:r>
                        <a:rPr lang="en-IN" b="1">
                          <a:effectLst/>
                        </a:rPr>
                        <a:t>3</a:t>
                      </a:r>
                    </a:p>
                  </a:txBody>
                  <a:tcPr marL="60960" marR="60960" marT="60960" marB="60960"/>
                </a:tc>
                <a:tc>
                  <a:txBody>
                    <a:bodyPr/>
                    <a:lstStyle/>
                    <a:p>
                      <a:pPr fontAlgn="t"/>
                      <a:r>
                        <a:rPr lang="en-US" b="1" dirty="0">
                          <a:effectLst/>
                        </a:rPr>
                        <a:t>Second Stage Forecast consisting of update for the first stage forecast, forecast for monthly rainfall over the country as a whole for the months of July &amp; August, and the season rainfall over four geographical regions of the country.</a:t>
                      </a:r>
                    </a:p>
                  </a:txBody>
                  <a:tcPr marL="60960" marR="60960" marT="60960" marB="60960"/>
                </a:tc>
                <a:tc>
                  <a:txBody>
                    <a:bodyPr/>
                    <a:lstStyle/>
                    <a:p>
                      <a:pPr fontAlgn="t"/>
                      <a:r>
                        <a:rPr lang="en-IN" b="1" dirty="0">
                          <a:effectLst/>
                        </a:rPr>
                        <a:t>First week of June</a:t>
                      </a:r>
                    </a:p>
                  </a:txBody>
                  <a:tcPr marL="60960" marR="60960" marT="60960" marB="60960"/>
                </a:tc>
              </a:tr>
              <a:tr h="726881">
                <a:tc>
                  <a:txBody>
                    <a:bodyPr/>
                    <a:lstStyle/>
                    <a:p>
                      <a:pPr fontAlgn="t"/>
                      <a:r>
                        <a:rPr lang="en-IN" b="1">
                          <a:effectLst/>
                        </a:rPr>
                        <a:t>4</a:t>
                      </a:r>
                    </a:p>
                  </a:txBody>
                  <a:tcPr marL="60960" marR="60960" marT="60960" marB="60960"/>
                </a:tc>
                <a:tc>
                  <a:txBody>
                    <a:bodyPr/>
                    <a:lstStyle/>
                    <a:p>
                      <a:pPr fontAlgn="t"/>
                      <a:r>
                        <a:rPr lang="en-US" b="1" dirty="0">
                          <a:effectLst/>
                        </a:rPr>
                        <a:t>Mid Monsoon Review and Outlook for Second half of Season (August-September).</a:t>
                      </a:r>
                    </a:p>
                  </a:txBody>
                  <a:tcPr marL="60960" marR="60960" marT="60960" marB="60960"/>
                </a:tc>
                <a:tc>
                  <a:txBody>
                    <a:bodyPr/>
                    <a:lstStyle/>
                    <a:p>
                      <a:pPr fontAlgn="t"/>
                      <a:r>
                        <a:rPr lang="en-IN" b="1" dirty="0">
                          <a:effectLst/>
                        </a:rPr>
                        <a:t>End week of July</a:t>
                      </a:r>
                    </a:p>
                  </a:txBody>
                  <a:tcPr marL="60960" marR="60960" marT="60960" marB="60960"/>
                </a:tc>
              </a:tr>
              <a:tr h="679316">
                <a:tc>
                  <a:txBody>
                    <a:bodyPr/>
                    <a:lstStyle/>
                    <a:p>
                      <a:pPr fontAlgn="t"/>
                      <a:r>
                        <a:rPr lang="en-IN" b="1">
                          <a:effectLst/>
                        </a:rPr>
                        <a:t>5</a:t>
                      </a:r>
                    </a:p>
                  </a:txBody>
                  <a:tcPr marL="60960" marR="60960" marT="60960" marB="60960"/>
                </a:tc>
                <a:tc>
                  <a:txBody>
                    <a:bodyPr/>
                    <a:lstStyle/>
                    <a:p>
                      <a:pPr fontAlgn="t"/>
                      <a:r>
                        <a:rPr lang="en-US" b="1">
                          <a:effectLst/>
                        </a:rPr>
                        <a:t>Outlook for September Rainfall over the country as a whole.</a:t>
                      </a:r>
                    </a:p>
                  </a:txBody>
                  <a:tcPr marL="60960" marR="60960" marT="60960" marB="60960"/>
                </a:tc>
                <a:tc>
                  <a:txBody>
                    <a:bodyPr/>
                    <a:lstStyle/>
                    <a:p>
                      <a:pPr fontAlgn="t"/>
                      <a:r>
                        <a:rPr lang="en-IN" b="1" dirty="0">
                          <a:effectLst/>
                        </a:rPr>
                        <a:t>End week of August</a:t>
                      </a:r>
                    </a:p>
                  </a:txBody>
                  <a:tcPr marL="60960" marR="60960" marT="60960" marB="60960"/>
                </a:tc>
              </a:tr>
              <a:tr h="726881">
                <a:tc>
                  <a:txBody>
                    <a:bodyPr/>
                    <a:lstStyle/>
                    <a:p>
                      <a:pPr fontAlgn="t"/>
                      <a:r>
                        <a:rPr lang="en-IN" b="1" dirty="0">
                          <a:effectLst/>
                        </a:rPr>
                        <a:t>7</a:t>
                      </a:r>
                    </a:p>
                  </a:txBody>
                  <a:tcPr marL="60960" marR="60960" marT="60960" marB="60960"/>
                </a:tc>
                <a:tc>
                  <a:txBody>
                    <a:bodyPr/>
                    <a:lstStyle/>
                    <a:p>
                      <a:pPr fontAlgn="t"/>
                      <a:r>
                        <a:rPr lang="en-US" b="1" dirty="0">
                          <a:effectLst/>
                        </a:rPr>
                        <a:t>NE Monsoon Season (October to December) rainfall for south Peninsula.</a:t>
                      </a:r>
                    </a:p>
                  </a:txBody>
                  <a:tcPr marL="60960" marR="60960" marT="60960" marB="60960"/>
                </a:tc>
                <a:tc>
                  <a:txBody>
                    <a:bodyPr/>
                    <a:lstStyle/>
                    <a:p>
                      <a:pPr fontAlgn="t"/>
                      <a:r>
                        <a:rPr lang="en-IN" b="1">
                          <a:effectLst/>
                        </a:rPr>
                        <a:t>End of September</a:t>
                      </a:r>
                    </a:p>
                  </a:txBody>
                  <a:tcPr marL="60960" marR="60960" marT="60960" marB="60960"/>
                </a:tc>
              </a:tr>
              <a:tr h="679316">
                <a:tc>
                  <a:txBody>
                    <a:bodyPr/>
                    <a:lstStyle/>
                    <a:p>
                      <a:pPr fontAlgn="t"/>
                      <a:r>
                        <a:rPr lang="en-IN" b="1" dirty="0">
                          <a:effectLst/>
                        </a:rPr>
                        <a:t>8</a:t>
                      </a:r>
                    </a:p>
                  </a:txBody>
                  <a:tcPr marL="60960" marR="60960" marT="60960" marB="60960"/>
                </a:tc>
                <a:tc>
                  <a:txBody>
                    <a:bodyPr/>
                    <a:lstStyle/>
                    <a:p>
                      <a:pPr fontAlgn="t"/>
                      <a:r>
                        <a:rPr lang="en-US" b="1" dirty="0">
                          <a:effectLst/>
                        </a:rPr>
                        <a:t>Winter season (Jan- March) precipitation over north India.</a:t>
                      </a:r>
                    </a:p>
                  </a:txBody>
                  <a:tcPr marL="60960" marR="60960" marT="60960" marB="60960"/>
                </a:tc>
                <a:tc>
                  <a:txBody>
                    <a:bodyPr/>
                    <a:lstStyle/>
                    <a:p>
                      <a:pPr fontAlgn="t"/>
                      <a:r>
                        <a:rPr lang="en-IN" b="1" dirty="0">
                          <a:effectLst/>
                        </a:rPr>
                        <a:t>End of December</a:t>
                      </a:r>
                    </a:p>
                  </a:txBody>
                  <a:tcPr marL="60960" marR="60960" marT="60960" marB="60960"/>
                </a:tc>
              </a:tr>
            </a:tbl>
          </a:graphicData>
        </a:graphic>
      </p:graphicFrame>
    </p:spTree>
    <p:extLst>
      <p:ext uri="{BB962C8B-B14F-4D97-AF65-F5344CB8AC3E}">
        <p14:creationId xmlns:p14="http://schemas.microsoft.com/office/powerpoint/2010/main" val="1469323311"/>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SWM Seasonal/monthly Forecast</a:t>
            </a:r>
            <a:r>
              <a:rPr lang="en-US" dirty="0" smtClean="0"/>
              <a:t/>
            </a:r>
            <a:br>
              <a:rPr lang="en-US" dirty="0" smtClean="0"/>
            </a:br>
            <a:r>
              <a:rPr lang="en-US" dirty="0"/>
              <a:t/>
            </a:r>
            <a:br>
              <a:rPr lang="en-US" dirty="0"/>
            </a:br>
            <a:r>
              <a:rPr lang="en-US" dirty="0" smtClean="0"/>
              <a:t/>
            </a:r>
            <a:br>
              <a:rPr lang="en-US" dirty="0" smtClean="0"/>
            </a:br>
            <a:endParaRPr lang="en-IN" dirty="0"/>
          </a:p>
        </p:txBody>
      </p:sp>
      <p:pic>
        <p:nvPicPr>
          <p:cNvPr id="4" name="Picture 3"/>
          <p:cNvPicPr>
            <a:picLocks noChangeAspect="1"/>
          </p:cNvPicPr>
          <p:nvPr/>
        </p:nvPicPr>
        <p:blipFill>
          <a:blip r:embed="rId2"/>
          <a:stretch>
            <a:fillRect/>
          </a:stretch>
        </p:blipFill>
        <p:spPr>
          <a:xfrm>
            <a:off x="1" y="904862"/>
            <a:ext cx="2965937" cy="5238780"/>
          </a:xfrm>
          <a:prstGeom prst="rect">
            <a:avLst/>
          </a:prstGeom>
        </p:spPr>
      </p:pic>
      <p:pic>
        <p:nvPicPr>
          <p:cNvPr id="5" name="Picture 4"/>
          <p:cNvPicPr>
            <a:picLocks noChangeAspect="1"/>
          </p:cNvPicPr>
          <p:nvPr/>
        </p:nvPicPr>
        <p:blipFill>
          <a:blip r:embed="rId3"/>
          <a:stretch>
            <a:fillRect/>
          </a:stretch>
        </p:blipFill>
        <p:spPr>
          <a:xfrm>
            <a:off x="6224954" y="904860"/>
            <a:ext cx="3130061" cy="5238782"/>
          </a:xfrm>
          <a:prstGeom prst="rect">
            <a:avLst/>
          </a:prstGeom>
        </p:spPr>
      </p:pic>
      <p:pic>
        <p:nvPicPr>
          <p:cNvPr id="7" name="Picture 6"/>
          <p:cNvPicPr>
            <a:picLocks noChangeAspect="1"/>
          </p:cNvPicPr>
          <p:nvPr/>
        </p:nvPicPr>
        <p:blipFill>
          <a:blip r:embed="rId4"/>
          <a:stretch>
            <a:fillRect/>
          </a:stretch>
        </p:blipFill>
        <p:spPr>
          <a:xfrm>
            <a:off x="2965938" y="904861"/>
            <a:ext cx="3259016" cy="5238781"/>
          </a:xfrm>
          <a:prstGeom prst="rect">
            <a:avLst/>
          </a:prstGeom>
        </p:spPr>
      </p:pic>
      <p:pic>
        <p:nvPicPr>
          <p:cNvPr id="4098" name="Picture 2" descr="https://imdpune.gov.in/cmpg/Models_Forecast/special_fcst/24/PROB_FCST_62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015" y="904860"/>
            <a:ext cx="2836985" cy="523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8850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El-Nino Southern Oscillation(ENSO) bulletin</a:t>
            </a:r>
            <a:endParaRPr lang="en-IN" dirty="0">
              <a:solidFill>
                <a:srgbClr val="FF0000"/>
              </a:solidFill>
            </a:endParaRPr>
          </a:p>
        </p:txBody>
      </p:sp>
      <p:pic>
        <p:nvPicPr>
          <p:cNvPr id="4" name="Picture 3"/>
          <p:cNvPicPr>
            <a:picLocks noChangeAspect="1"/>
          </p:cNvPicPr>
          <p:nvPr/>
        </p:nvPicPr>
        <p:blipFill>
          <a:blip r:embed="rId2"/>
          <a:stretch>
            <a:fillRect/>
          </a:stretch>
        </p:blipFill>
        <p:spPr>
          <a:xfrm>
            <a:off x="0" y="990597"/>
            <a:ext cx="5697415" cy="5153046"/>
          </a:xfrm>
          <a:prstGeom prst="rect">
            <a:avLst/>
          </a:prstGeom>
        </p:spPr>
      </p:pic>
      <p:pic>
        <p:nvPicPr>
          <p:cNvPr id="7" name="Picture 6"/>
          <p:cNvPicPr>
            <a:picLocks noChangeAspect="1"/>
          </p:cNvPicPr>
          <p:nvPr/>
        </p:nvPicPr>
        <p:blipFill>
          <a:blip r:embed="rId3"/>
          <a:stretch>
            <a:fillRect/>
          </a:stretch>
        </p:blipFill>
        <p:spPr>
          <a:xfrm>
            <a:off x="6608064" y="1840992"/>
            <a:ext cx="4901184" cy="3250120"/>
          </a:xfrm>
          <a:prstGeom prst="rect">
            <a:avLst/>
          </a:prstGeom>
        </p:spPr>
      </p:pic>
    </p:spTree>
    <p:extLst>
      <p:ext uri="{BB962C8B-B14F-4D97-AF65-F5344CB8AC3E}">
        <p14:creationId xmlns:p14="http://schemas.microsoft.com/office/powerpoint/2010/main" val="137846760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hlinkClick r:id="rId2"/>
              </a:rPr>
              <a:t>Weather &amp; Climate Services</a:t>
            </a:r>
            <a:r>
              <a:rPr lang="en-US" dirty="0" smtClean="0">
                <a:solidFill>
                  <a:srgbClr val="FF0000"/>
                </a:solidFill>
              </a:rPr>
              <a:t/>
            </a:r>
            <a:br>
              <a:rPr lang="en-US" dirty="0" smtClean="0">
                <a:solidFill>
                  <a:srgbClr val="FF0000"/>
                </a:solidFill>
              </a:rPr>
            </a:br>
            <a:endParaRPr lang="en-IN" dirty="0">
              <a:solidFill>
                <a:srgbClr val="FF0000"/>
              </a:solidFill>
            </a:endParaRPr>
          </a:p>
        </p:txBody>
      </p:sp>
      <p:sp>
        <p:nvSpPr>
          <p:cNvPr id="3" name="Content Placeholder 2"/>
          <p:cNvSpPr>
            <a:spLocks noGrp="1"/>
          </p:cNvSpPr>
          <p:nvPr>
            <p:ph type="body" idx="1"/>
          </p:nvPr>
        </p:nvSpPr>
        <p:spPr/>
        <p:txBody>
          <a:bodyPr>
            <a:normAutofit fontScale="47500" lnSpcReduction="20000"/>
          </a:bodyPr>
          <a:lstStyle/>
          <a:p>
            <a:pPr marL="571500" indent="-571500" algn="just">
              <a:buFont typeface="Arial" panose="020B0604020202020204" pitchFamily="34" charset="0"/>
              <a:buChar char="•"/>
            </a:pPr>
            <a:r>
              <a:rPr lang="en-US" dirty="0" smtClean="0"/>
              <a:t>IMD </a:t>
            </a:r>
            <a:r>
              <a:rPr lang="en-US" dirty="0"/>
              <a:t>provides services to weather-sensitive sectors viz. agriculture, irrigation, shipping, aviation, offshore oil explorations, etc. </a:t>
            </a:r>
            <a:endParaRPr lang="en-US" dirty="0" smtClean="0"/>
          </a:p>
          <a:p>
            <a:pPr marL="571500" indent="-571500" algn="just">
              <a:buFont typeface="Arial" panose="020B0604020202020204" pitchFamily="34" charset="0"/>
              <a:buChar char="•"/>
            </a:pPr>
            <a:r>
              <a:rPr lang="en-US" dirty="0" smtClean="0"/>
              <a:t>Over </a:t>
            </a:r>
            <a:r>
              <a:rPr lang="en-US" dirty="0"/>
              <a:t>the years, specialized services have also been built for state-of-the-art Monitoring, Detection and Early Warning of extreme weather phenomena including tropical cyclones, severe thunderstorms, dust storms, heavy rains and snowfall events, cold and heat waves, etc. </a:t>
            </a:r>
            <a:endParaRPr lang="en-US" dirty="0" smtClean="0"/>
          </a:p>
          <a:p>
            <a:pPr marL="571500" indent="-571500" algn="just">
              <a:buFont typeface="Arial" panose="020B0604020202020204" pitchFamily="34" charset="0"/>
              <a:buChar char="•"/>
            </a:pPr>
            <a:r>
              <a:rPr lang="en-US" dirty="0" smtClean="0"/>
              <a:t>The </a:t>
            </a:r>
            <a:r>
              <a:rPr lang="en-US" dirty="0"/>
              <a:t>meteorological services have significant societal impact. Public/private/government sectors demand for accurate prediction of weather and climate at various temporal and spatial scales is increasing due to possible impacts of global climate variability and change. </a:t>
            </a:r>
            <a:endParaRPr lang="en-US" dirty="0" smtClean="0"/>
          </a:p>
          <a:p>
            <a:pPr marL="571500" indent="-571500" algn="just">
              <a:buFont typeface="Arial" panose="020B0604020202020204" pitchFamily="34" charset="0"/>
              <a:buChar char="•"/>
            </a:pPr>
            <a:r>
              <a:rPr lang="en-US" dirty="0" smtClean="0"/>
              <a:t>The </a:t>
            </a:r>
            <a:r>
              <a:rPr lang="en-US" dirty="0"/>
              <a:t>weather services are dependent on the sustained investments in Research and Development (R&amp;D) and capacity building so that advances in weather and climate sciences get inducted in to service through a focused performance evaluation in a semi-operational environment. </a:t>
            </a:r>
            <a:endParaRPr lang="en-US" dirty="0" smtClean="0"/>
          </a:p>
          <a:p>
            <a:pPr marL="571500" indent="-571500" algn="just">
              <a:buFont typeface="Arial" panose="020B0604020202020204" pitchFamily="34" charset="0"/>
              <a:buChar char="•"/>
            </a:pPr>
            <a:r>
              <a:rPr lang="en-US" dirty="0" smtClean="0"/>
              <a:t>Further </a:t>
            </a:r>
            <a:r>
              <a:rPr lang="en-US" dirty="0"/>
              <a:t>improvement of current services requires effective conversion of R&amp;D results into fully operational products, services and effective means to develop linkages with decision-makers and users. Especially, effective use of public weather services to communicate through tools, products and services that are useful for decision-making is the need of the hour.</a:t>
            </a:r>
          </a:p>
          <a:p>
            <a:endParaRPr lang="en-IN" dirty="0"/>
          </a:p>
        </p:txBody>
      </p:sp>
    </p:spTree>
    <p:extLst>
      <p:ext uri="{BB962C8B-B14F-4D97-AF65-F5344CB8AC3E}">
        <p14:creationId xmlns:p14="http://schemas.microsoft.com/office/powerpoint/2010/main" val="77613582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u="sng" dirty="0">
                <a:solidFill>
                  <a:srgbClr val="FF0000"/>
                </a:solidFill>
              </a:rPr>
              <a:t>Weather and Climate Services</a:t>
            </a:r>
            <a:endParaRPr lang="en-IN" u="sng" dirty="0">
              <a:solidFill>
                <a:srgbClr val="FF0000"/>
              </a:solidFill>
            </a:endParaRPr>
          </a:p>
        </p:txBody>
      </p:sp>
      <p:sp>
        <p:nvSpPr>
          <p:cNvPr id="3" name="Content Placeholder 2"/>
          <p:cNvSpPr>
            <a:spLocks noGrp="1"/>
          </p:cNvSpPr>
          <p:nvPr>
            <p:ph type="body" idx="1"/>
          </p:nvPr>
        </p:nvSpPr>
        <p:spPr/>
        <p:txBody>
          <a:bodyPr/>
          <a:lstStyle/>
          <a:p>
            <a:r>
              <a:rPr lang="en-US" sz="2800" dirty="0"/>
              <a:t>Major components of </a:t>
            </a:r>
            <a:r>
              <a:rPr lang="en-US" sz="2800" dirty="0" smtClean="0"/>
              <a:t>“</a:t>
            </a:r>
            <a:r>
              <a:rPr lang="en-US" sz="2800" dirty="0"/>
              <a:t>Weather and Climate Services” are:</a:t>
            </a:r>
          </a:p>
          <a:p>
            <a:pPr marL="457200" indent="-457200">
              <a:buFont typeface="Arial" panose="020B0604020202020204" pitchFamily="34" charset="0"/>
              <a:buChar char="•"/>
            </a:pPr>
            <a:r>
              <a:rPr lang="en-US" sz="2800" dirty="0" err="1"/>
              <a:t>Gramin</a:t>
            </a:r>
            <a:r>
              <a:rPr lang="en-US" sz="2800" dirty="0"/>
              <a:t> </a:t>
            </a:r>
            <a:r>
              <a:rPr lang="en-US" sz="2800" dirty="0" err="1"/>
              <a:t>Krishi</a:t>
            </a:r>
            <a:r>
              <a:rPr lang="en-US" sz="2800" dirty="0"/>
              <a:t> </a:t>
            </a:r>
            <a:r>
              <a:rPr lang="en-US" sz="2800" dirty="0" err="1"/>
              <a:t>Mausam</a:t>
            </a:r>
            <a:r>
              <a:rPr lang="en-US" sz="2800" dirty="0"/>
              <a:t> </a:t>
            </a:r>
            <a:r>
              <a:rPr lang="en-US" sz="2800" dirty="0" err="1"/>
              <a:t>Sewa</a:t>
            </a:r>
            <a:r>
              <a:rPr lang="en-US" sz="2800" dirty="0"/>
              <a:t> (</a:t>
            </a:r>
            <a:r>
              <a:rPr lang="en-US" sz="2800" dirty="0" err="1"/>
              <a:t>Agrometeorological</a:t>
            </a:r>
            <a:r>
              <a:rPr lang="en-US" sz="2800" dirty="0"/>
              <a:t> Advisory Services)</a:t>
            </a:r>
          </a:p>
          <a:p>
            <a:pPr marL="457200" indent="-457200">
              <a:buFont typeface="Arial" panose="020B0604020202020204" pitchFamily="34" charset="0"/>
              <a:buChar char="•"/>
            </a:pPr>
            <a:r>
              <a:rPr lang="en-US" sz="2800" dirty="0"/>
              <a:t>Augmentation of Aviation Meteorological Services</a:t>
            </a:r>
          </a:p>
          <a:p>
            <a:pPr marL="457200" indent="-457200">
              <a:buFont typeface="Arial" panose="020B0604020202020204" pitchFamily="34" charset="0"/>
              <a:buChar char="•"/>
            </a:pPr>
            <a:r>
              <a:rPr lang="en-US" sz="2800" dirty="0"/>
              <a:t>Climate Services</a:t>
            </a:r>
          </a:p>
          <a:p>
            <a:pPr marL="457200" indent="-457200">
              <a:buFont typeface="Arial" panose="020B0604020202020204" pitchFamily="34" charset="0"/>
              <a:buChar char="•"/>
            </a:pPr>
            <a:r>
              <a:rPr lang="en-US" sz="2800" dirty="0"/>
              <a:t>Training in Operational Meteorology</a:t>
            </a:r>
          </a:p>
          <a:p>
            <a:pPr marL="457200" indent="-457200">
              <a:buFont typeface="Arial" panose="020B0604020202020204" pitchFamily="34" charset="0"/>
              <a:buChar char="•"/>
            </a:pPr>
            <a:r>
              <a:rPr lang="en-US" sz="2800" dirty="0"/>
              <a:t>Capacity Building</a:t>
            </a:r>
          </a:p>
          <a:p>
            <a:pPr marL="0" indent="0">
              <a:buNone/>
            </a:pPr>
            <a:endParaRPr lang="en-IN" dirty="0"/>
          </a:p>
        </p:txBody>
      </p:sp>
    </p:spTree>
    <p:extLst>
      <p:ext uri="{BB962C8B-B14F-4D97-AF65-F5344CB8AC3E}">
        <p14:creationId xmlns:p14="http://schemas.microsoft.com/office/powerpoint/2010/main" val="256688933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Weather and Climate </a:t>
            </a:r>
            <a:r>
              <a:rPr lang="en-US" dirty="0" smtClean="0">
                <a:solidFill>
                  <a:srgbClr val="FF0000"/>
                </a:solidFill>
              </a:rPr>
              <a:t>Services-Objectives</a:t>
            </a:r>
            <a:r>
              <a:rPr lang="en-US" dirty="0" smtClean="0"/>
              <a:t/>
            </a:r>
            <a:br>
              <a:rPr lang="en-US" dirty="0" smtClean="0"/>
            </a:br>
            <a:endParaRPr lang="en-IN" dirty="0"/>
          </a:p>
        </p:txBody>
      </p:sp>
      <p:sp>
        <p:nvSpPr>
          <p:cNvPr id="3" name="Content Placeholder 2"/>
          <p:cNvSpPr>
            <a:spLocks noGrp="1"/>
          </p:cNvSpPr>
          <p:nvPr>
            <p:ph type="body" idx="1"/>
          </p:nvPr>
        </p:nvSpPr>
        <p:spPr/>
        <p:txBody>
          <a:bodyPr>
            <a:normAutofit fontScale="25000" lnSpcReduction="20000"/>
          </a:bodyPr>
          <a:lstStyle/>
          <a:p>
            <a:pPr marL="571500" indent="-571500" algn="just">
              <a:buFont typeface="Arial" panose="020B0604020202020204" pitchFamily="34" charset="0"/>
              <a:buChar char="•"/>
            </a:pPr>
            <a:r>
              <a:rPr lang="en-US" sz="5600" dirty="0"/>
              <a:t>Develop an Advanced Weather Prediction System for block level forecasts, skilful for next 3-5 days and develop advisories for sectors like Agriculture, Disaster Management, Water resources, Power, Tourism and Pilgrimage, Smart cities, Renewable Energy sector and Transport.</a:t>
            </a:r>
          </a:p>
          <a:p>
            <a:pPr marL="571500" indent="-571500" algn="just">
              <a:buFont typeface="Arial" panose="020B0604020202020204" pitchFamily="34" charset="0"/>
              <a:buChar char="•"/>
            </a:pPr>
            <a:r>
              <a:rPr lang="en-US" sz="5600" dirty="0"/>
              <a:t>Setting up of District Agro-Met Units (DAMUs) in all the districts of the country for extension of </a:t>
            </a:r>
            <a:r>
              <a:rPr lang="en-US" sz="5600" dirty="0" err="1"/>
              <a:t>Agromet</a:t>
            </a:r>
            <a:r>
              <a:rPr lang="en-US" sz="5600" dirty="0"/>
              <a:t> Advisory Services (AAS).</a:t>
            </a:r>
          </a:p>
          <a:p>
            <a:pPr marL="571500" indent="-571500" algn="just">
              <a:buFont typeface="Arial" panose="020B0604020202020204" pitchFamily="34" charset="0"/>
              <a:buChar char="•"/>
            </a:pPr>
            <a:r>
              <a:rPr lang="en-US" sz="5600" dirty="0"/>
              <a:t>To expand the outreach of weather based </a:t>
            </a:r>
            <a:r>
              <a:rPr lang="en-US" sz="5600" dirty="0" err="1"/>
              <a:t>Agromet</a:t>
            </a:r>
            <a:r>
              <a:rPr lang="en-US" sz="5600" dirty="0"/>
              <a:t> advisories to the 94 million farmers through multiple means of communication, collection of feedback and impact assessment of AAS.</a:t>
            </a:r>
          </a:p>
          <a:p>
            <a:pPr marL="571500" indent="-571500" algn="just">
              <a:buFont typeface="Arial" panose="020B0604020202020204" pitchFamily="34" charset="0"/>
              <a:buChar char="•"/>
            </a:pPr>
            <a:r>
              <a:rPr lang="en-US" sz="5600" dirty="0"/>
              <a:t>Develop a state-of-the-Art support system for Aviation safety with the automated Aviation Weather Observing System and advanced forecasting tools for all the civil airports in the country.</a:t>
            </a:r>
          </a:p>
          <a:p>
            <a:pPr marL="571500" indent="-571500" algn="just">
              <a:buFont typeface="Arial" panose="020B0604020202020204" pitchFamily="34" charset="0"/>
              <a:buChar char="•"/>
            </a:pPr>
            <a:r>
              <a:rPr lang="en-US" sz="5600" dirty="0"/>
              <a:t>Establishing new Aerodrome MET Offices at Greenfield Airports and setting up of automated Heliport Weather Observing &amp; Transmitting System at Heliports, Landing ground and other strategic locations to support the Helicopter and low-level flight operation of Indian Air Force, Indian Army and also at important tourist and pilgrimage locations.</a:t>
            </a:r>
          </a:p>
          <a:p>
            <a:pPr marL="571500" indent="-571500" algn="just">
              <a:buFont typeface="Arial" panose="020B0604020202020204" pitchFamily="34" charset="0"/>
              <a:buChar char="•"/>
            </a:pPr>
            <a:r>
              <a:rPr lang="en-US" sz="5600" dirty="0"/>
              <a:t>Establish a state-of-the-art Climate Data Centre with integrated advanced climate data services portal for rendering national and regional climate services. The climate data </a:t>
            </a:r>
            <a:r>
              <a:rPr lang="en-US" sz="5600" dirty="0" err="1"/>
              <a:t>centre</a:t>
            </a:r>
            <a:r>
              <a:rPr lang="en-US" sz="5600" dirty="0"/>
              <a:t> will provide a comprehensive set of improved and specialized climate services for the country through </a:t>
            </a:r>
            <a:r>
              <a:rPr lang="en-US" sz="5600" dirty="0" err="1"/>
              <a:t>upgradation</a:t>
            </a:r>
            <a:r>
              <a:rPr lang="en-US" sz="5600" dirty="0"/>
              <a:t> of the existing operational activities of climate monitoring, climate prediction, climate data management and climate application.</a:t>
            </a:r>
          </a:p>
          <a:p>
            <a:pPr marL="571500" indent="-571500" algn="just">
              <a:buFont typeface="Arial" panose="020B0604020202020204" pitchFamily="34" charset="0"/>
              <a:buChar char="•"/>
            </a:pPr>
            <a:r>
              <a:rPr lang="en-US" sz="5600" dirty="0"/>
              <a:t>Provide appropriate climate services to South Asia as WMO recognized Regional Climate Centre (RCC) for the region.</a:t>
            </a:r>
          </a:p>
          <a:p>
            <a:pPr marL="571500" indent="-571500" algn="just">
              <a:buFont typeface="Arial" panose="020B0604020202020204" pitchFamily="34" charset="0"/>
              <a:buChar char="•"/>
            </a:pPr>
            <a:r>
              <a:rPr lang="en-US" sz="5600" dirty="0"/>
              <a:t>To upgrade the training infrastructure and facilities to enhance the capacity of the training establishment to bear increased loads of long-term ab-initio training courses for new entrants, career progression courses and short term courses in specialized topics, training to the personnel from countries.</a:t>
            </a:r>
          </a:p>
          <a:p>
            <a:pPr marL="571500" indent="-571500" algn="just">
              <a:buFont typeface="Arial" panose="020B0604020202020204" pitchFamily="34" charset="0"/>
              <a:buChar char="•"/>
            </a:pPr>
            <a:r>
              <a:rPr lang="en-US" sz="5600" dirty="0"/>
              <a:t>Contributions among WMO, Regional Integrated Multi-Hazard Early Warning System for Africa and Asia (RIMES)/ Economic and Social Commission for Asia and the Pacific (ESCAP)/ Global Framework for Climate</a:t>
            </a:r>
            <a:br>
              <a:rPr lang="en-US" sz="5600" dirty="0"/>
            </a:br>
            <a:r>
              <a:rPr lang="en-US" sz="5600" dirty="0"/>
              <a:t>Services (GFCS) in South Asia etc.</a:t>
            </a:r>
          </a:p>
          <a:p>
            <a:pPr marL="571500" indent="-571500" algn="just">
              <a:buFont typeface="Arial" panose="020B0604020202020204" pitchFamily="34" charset="0"/>
              <a:buChar char="•"/>
            </a:pPr>
            <a:r>
              <a:rPr lang="en-US" sz="5600" dirty="0"/>
              <a:t>Conduct of workshops, Seminars, Trainings, Symposiums, Users meet, Advertising &amp; Publicity, Outreach activities </a:t>
            </a:r>
            <a:r>
              <a:rPr lang="en-US" sz="5600" dirty="0" err="1"/>
              <a:t>etc</a:t>
            </a:r>
            <a:endParaRPr lang="en-US" sz="5600" dirty="0"/>
          </a:p>
          <a:p>
            <a:endParaRPr lang="en-IN" dirty="0"/>
          </a:p>
        </p:txBody>
      </p:sp>
    </p:spTree>
    <p:extLst>
      <p:ext uri="{BB962C8B-B14F-4D97-AF65-F5344CB8AC3E}">
        <p14:creationId xmlns:p14="http://schemas.microsoft.com/office/powerpoint/2010/main" val="189055412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err="1">
                <a:solidFill>
                  <a:srgbClr val="FF0000"/>
                </a:solidFill>
              </a:rPr>
              <a:t>Upgradation</a:t>
            </a:r>
            <a:r>
              <a:rPr lang="en-IN" b="1" dirty="0">
                <a:solidFill>
                  <a:srgbClr val="FF0000"/>
                </a:solidFill>
              </a:rPr>
              <a:t> of Forecast System</a:t>
            </a:r>
            <a:br>
              <a:rPr lang="en-IN" b="1" dirty="0">
                <a:solidFill>
                  <a:srgbClr val="FF0000"/>
                </a:solidFill>
              </a:rPr>
            </a:br>
            <a:endParaRPr lang="en-IN" dirty="0">
              <a:solidFill>
                <a:srgbClr val="FF0000"/>
              </a:solidFill>
            </a:endParaRPr>
          </a:p>
        </p:txBody>
      </p:sp>
      <p:sp>
        <p:nvSpPr>
          <p:cNvPr id="3" name="Content Placeholder 2"/>
          <p:cNvSpPr>
            <a:spLocks noGrp="1"/>
          </p:cNvSpPr>
          <p:nvPr>
            <p:ph type="body" idx="1"/>
          </p:nvPr>
        </p:nvSpPr>
        <p:spPr/>
        <p:txBody>
          <a:bodyPr>
            <a:normAutofit fontScale="77500" lnSpcReduction="20000"/>
          </a:bodyPr>
          <a:lstStyle/>
          <a:p>
            <a:pPr marL="571500" indent="-571500" algn="just">
              <a:buFont typeface="Arial" panose="020B0604020202020204" pitchFamily="34" charset="0"/>
              <a:buChar char="•"/>
            </a:pPr>
            <a:r>
              <a:rPr lang="en-US" dirty="0" smtClean="0"/>
              <a:t>This is </a:t>
            </a:r>
            <a:r>
              <a:rPr lang="en-US" dirty="0"/>
              <a:t>a part of the </a:t>
            </a:r>
            <a:r>
              <a:rPr lang="en-US" dirty="0" smtClean="0"/>
              <a:t>sub-scheme </a:t>
            </a:r>
            <a:r>
              <a:rPr lang="en-US" dirty="0"/>
              <a:t>“Atmosphere &amp; Climate Research-Modelling Observing Systems &amp; Services (ACROSS)” of </a:t>
            </a:r>
            <a:r>
              <a:rPr lang="en-US" dirty="0" err="1"/>
              <a:t>MoES</a:t>
            </a:r>
            <a:r>
              <a:rPr lang="en-US" dirty="0"/>
              <a:t>.</a:t>
            </a:r>
          </a:p>
          <a:p>
            <a:pPr marL="571500" indent="-571500" algn="just">
              <a:buFont typeface="Arial" panose="020B0604020202020204" pitchFamily="34" charset="0"/>
              <a:buChar char="•"/>
            </a:pPr>
            <a:r>
              <a:rPr lang="en-US" dirty="0" err="1" smtClean="0"/>
              <a:t>Upgradation</a:t>
            </a:r>
            <a:r>
              <a:rPr lang="en-US" dirty="0" smtClean="0"/>
              <a:t> </a:t>
            </a:r>
            <a:r>
              <a:rPr lang="en-US" dirty="0"/>
              <a:t>of Forecast System is aimed at improving the accuracy of weather forecasts to bring it at par with the international standards which will help many sectors like army operations, air operation, agriculture, tourism, mountaineering, aviation, roads and communications, power generation, water management, environmental studies, Sports &amp; Adventure, Transport, Government Authorities, NGOs and Public in general.</a:t>
            </a:r>
          </a:p>
          <a:p>
            <a:endParaRPr lang="en-IN" dirty="0"/>
          </a:p>
        </p:txBody>
      </p:sp>
    </p:spTree>
    <p:extLst>
      <p:ext uri="{BB962C8B-B14F-4D97-AF65-F5344CB8AC3E}">
        <p14:creationId xmlns:p14="http://schemas.microsoft.com/office/powerpoint/2010/main" val="391075924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err="1">
                <a:solidFill>
                  <a:srgbClr val="FF0000"/>
                </a:solidFill>
              </a:rPr>
              <a:t>Upgradation</a:t>
            </a:r>
            <a:r>
              <a:rPr lang="en-IN" dirty="0">
                <a:solidFill>
                  <a:srgbClr val="FF0000"/>
                </a:solidFill>
              </a:rPr>
              <a:t> of Forecast </a:t>
            </a:r>
            <a:r>
              <a:rPr lang="en-IN" dirty="0" smtClean="0">
                <a:solidFill>
                  <a:srgbClr val="FF0000"/>
                </a:solidFill>
              </a:rPr>
              <a:t>System-</a:t>
            </a:r>
            <a:r>
              <a:rPr lang="en-US" dirty="0" smtClean="0">
                <a:solidFill>
                  <a:srgbClr val="FF0000"/>
                </a:solidFill>
              </a:rPr>
              <a:t>Objectives</a:t>
            </a:r>
            <a:r>
              <a:rPr lang="en-US" dirty="0"/>
              <a:t/>
            </a:r>
            <a:br>
              <a:rPr lang="en-US" dirty="0"/>
            </a:br>
            <a:r>
              <a:rPr lang="en-IN" dirty="0"/>
              <a:t/>
            </a:r>
            <a:br>
              <a:rPr lang="en-IN" dirty="0"/>
            </a:br>
            <a:endParaRPr lang="en-IN" dirty="0"/>
          </a:p>
        </p:txBody>
      </p:sp>
      <p:sp>
        <p:nvSpPr>
          <p:cNvPr id="3" name="Content Placeholder 2"/>
          <p:cNvSpPr>
            <a:spLocks noGrp="1"/>
          </p:cNvSpPr>
          <p:nvPr>
            <p:ph type="body" idx="1"/>
          </p:nvPr>
        </p:nvSpPr>
        <p:spPr/>
        <p:txBody>
          <a:bodyPr>
            <a:normAutofit fontScale="70000" lnSpcReduction="20000"/>
          </a:bodyPr>
          <a:lstStyle/>
          <a:p>
            <a:pPr marL="571500" indent="-571500">
              <a:buFont typeface="Arial" panose="020B0604020202020204" pitchFamily="34" charset="0"/>
              <a:buChar char="•"/>
            </a:pPr>
            <a:r>
              <a:rPr lang="en-US" dirty="0" err="1" smtClean="0"/>
              <a:t>Upgradation</a:t>
            </a:r>
            <a:r>
              <a:rPr lang="en-US" dirty="0" smtClean="0"/>
              <a:t> </a:t>
            </a:r>
            <a:r>
              <a:rPr lang="en-US" dirty="0"/>
              <a:t>and sustenance of Communication Systems for Data and Product transmission.</a:t>
            </a:r>
          </a:p>
          <a:p>
            <a:pPr marL="571500" indent="-571500">
              <a:buFont typeface="Arial" panose="020B0604020202020204" pitchFamily="34" charset="0"/>
              <a:buChar char="•"/>
            </a:pPr>
            <a:r>
              <a:rPr lang="en-US" dirty="0"/>
              <a:t>Development of an advanced Operational Forecast System, Delivery System for Forecast and other services.</a:t>
            </a:r>
          </a:p>
          <a:p>
            <a:pPr marL="571500" indent="-571500">
              <a:buFont typeface="Arial" panose="020B0604020202020204" pitchFamily="34" charset="0"/>
              <a:buChar char="•"/>
            </a:pPr>
            <a:r>
              <a:rPr lang="en-US" dirty="0"/>
              <a:t>Conduct of special campaign for improving Cyclone, Thunderstorm and Fog forecasting through Aircraft reconnaissance and provision of additional observations.</a:t>
            </a:r>
          </a:p>
          <a:p>
            <a:pPr marL="571500" indent="-571500">
              <a:buFont typeface="Arial" panose="020B0604020202020204" pitchFamily="34" charset="0"/>
              <a:buChar char="•"/>
            </a:pPr>
            <a:r>
              <a:rPr lang="en-US" dirty="0"/>
              <a:t>Integrated Himalayan Meteorological </a:t>
            </a:r>
            <a:r>
              <a:rPr lang="en-US" dirty="0" err="1"/>
              <a:t>Programme</a:t>
            </a:r>
            <a:r>
              <a:rPr lang="en-US" dirty="0"/>
              <a:t> for Western &amp; Central Himalayas.</a:t>
            </a:r>
          </a:p>
          <a:p>
            <a:pPr marL="571500" indent="-571500">
              <a:buFont typeface="Arial" panose="020B0604020202020204" pitchFamily="34" charset="0"/>
              <a:buChar char="•"/>
            </a:pPr>
            <a:r>
              <a:rPr lang="en-US" dirty="0"/>
              <a:t>Capacity Building, Outreach, Planning and sustenance of specific process related observing systems over India.</a:t>
            </a:r>
          </a:p>
          <a:p>
            <a:endParaRPr lang="en-IN" dirty="0"/>
          </a:p>
        </p:txBody>
      </p:sp>
    </p:spTree>
    <p:extLst>
      <p:ext uri="{BB962C8B-B14F-4D97-AF65-F5344CB8AC3E}">
        <p14:creationId xmlns:p14="http://schemas.microsoft.com/office/powerpoint/2010/main" val="153949638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Multi model forecast products</a:t>
            </a:r>
            <a:endParaRPr lang="en-IN" dirty="0">
              <a:solidFill>
                <a:srgbClr val="FF0000"/>
              </a:solidFill>
            </a:endParaRPr>
          </a:p>
        </p:txBody>
      </p:sp>
      <p:pic>
        <p:nvPicPr>
          <p:cNvPr id="4" name="Picture 3"/>
          <p:cNvPicPr>
            <a:picLocks noChangeAspect="1"/>
          </p:cNvPicPr>
          <p:nvPr/>
        </p:nvPicPr>
        <p:blipFill>
          <a:blip r:embed="rId2"/>
          <a:stretch>
            <a:fillRect/>
          </a:stretch>
        </p:blipFill>
        <p:spPr>
          <a:xfrm>
            <a:off x="738554" y="990596"/>
            <a:ext cx="5216769" cy="5058512"/>
          </a:xfrm>
          <a:prstGeom prst="rect">
            <a:avLst/>
          </a:prstGeom>
        </p:spPr>
      </p:pic>
      <p:pic>
        <p:nvPicPr>
          <p:cNvPr id="5" name="Picture 4"/>
          <p:cNvPicPr>
            <a:picLocks noChangeAspect="1"/>
          </p:cNvPicPr>
          <p:nvPr/>
        </p:nvPicPr>
        <p:blipFill>
          <a:blip r:embed="rId3"/>
          <a:stretch>
            <a:fillRect/>
          </a:stretch>
        </p:blipFill>
        <p:spPr>
          <a:xfrm>
            <a:off x="6283569" y="4009293"/>
            <a:ext cx="4705350" cy="1733550"/>
          </a:xfrm>
          <a:prstGeom prst="rect">
            <a:avLst/>
          </a:prstGeom>
        </p:spPr>
      </p:pic>
      <p:sp>
        <p:nvSpPr>
          <p:cNvPr id="3" name="Text Placeholder 2"/>
          <p:cNvSpPr>
            <a:spLocks noGrp="1"/>
          </p:cNvSpPr>
          <p:nvPr>
            <p:ph type="body" idx="1"/>
          </p:nvPr>
        </p:nvSpPr>
        <p:spPr>
          <a:xfrm>
            <a:off x="410308" y="990596"/>
            <a:ext cx="11210228" cy="5515712"/>
          </a:xfrm>
        </p:spPr>
        <p:txBody>
          <a:bodyPr/>
          <a:lstStyle/>
          <a:p>
            <a:endParaRPr lang="en-IN" b="0" dirty="0"/>
          </a:p>
        </p:txBody>
      </p:sp>
    </p:spTree>
    <p:extLst>
      <p:ext uri="{BB962C8B-B14F-4D97-AF65-F5344CB8AC3E}">
        <p14:creationId xmlns:p14="http://schemas.microsoft.com/office/powerpoint/2010/main" val="230252889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Ministry of Earth Sciences (</a:t>
            </a:r>
            <a:r>
              <a:rPr lang="en-US" dirty="0" err="1">
                <a:solidFill>
                  <a:srgbClr val="FF0000"/>
                </a:solidFill>
                <a:latin typeface="Arial" panose="020B0604020202020204" pitchFamily="34" charset="0"/>
                <a:cs typeface="Arial" panose="020B0604020202020204" pitchFamily="34" charset="0"/>
              </a:rPr>
              <a:t>MoES</a:t>
            </a:r>
            <a:r>
              <a:rPr lang="en-US" dirty="0">
                <a:solidFill>
                  <a:srgbClr val="FF0000"/>
                </a:solidFill>
                <a:latin typeface="Arial" panose="020B0604020202020204" pitchFamily="34" charset="0"/>
                <a:cs typeface="Arial" panose="020B0604020202020204" pitchFamily="34" charset="0"/>
              </a:rPr>
              <a:t>)</a:t>
            </a:r>
            <a:endParaRPr lang="en-IN" dirty="0">
              <a:solidFill>
                <a:srgbClr val="FF0000"/>
              </a:solidFill>
            </a:endParaRPr>
          </a:p>
        </p:txBody>
      </p:sp>
      <p:sp>
        <p:nvSpPr>
          <p:cNvPr id="3" name="Content Placeholder 2"/>
          <p:cNvSpPr>
            <a:spLocks noGrp="1"/>
          </p:cNvSpPr>
          <p:nvPr>
            <p:ph type="body" idx="1"/>
          </p:nvPr>
        </p:nvSpPr>
        <p:spPr>
          <a:xfrm>
            <a:off x="304800" y="904862"/>
            <a:ext cx="11315736" cy="5238780"/>
          </a:xfrm>
        </p:spPr>
        <p:txBody>
          <a:bodyPr>
            <a:noAutofit/>
          </a:bodyPr>
          <a:lstStyle/>
          <a:p>
            <a:pPr marL="285750" indent="-285750">
              <a:buFont typeface="Arial" panose="020B0604020202020204" pitchFamily="34" charset="0"/>
              <a:buChar char="•"/>
            </a:pPr>
            <a:r>
              <a:rPr lang="en-US" sz="1200" dirty="0" err="1" smtClean="0">
                <a:latin typeface="Arial" panose="020B0604020202020204" pitchFamily="34" charset="0"/>
                <a:cs typeface="Arial" panose="020B0604020202020204" pitchFamily="34" charset="0"/>
              </a:rPr>
              <a:t>MoES</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is </a:t>
            </a:r>
            <a:r>
              <a:rPr lang="en-US" sz="1200" dirty="0">
                <a:latin typeface="Arial" panose="020B0604020202020204" pitchFamily="34" charset="0"/>
                <a:cs typeface="Arial" panose="020B0604020202020204" pitchFamily="34" charset="0"/>
              </a:rPr>
              <a:t>mandated to translate Science to Services for the Society in providing services for weather, climate, ocean and coastal state, hydrology, seismology, and natural hazards; to explore and harness marine living and non-living resources in a sustainable manner for the country and to explore the three poles of the Earth (Arctic, Antarctic and Himalayas). </a:t>
            </a:r>
            <a:endParaRPr lang="en-US" sz="1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smtClean="0">
                <a:latin typeface="Arial" panose="020B0604020202020204" pitchFamily="34" charset="0"/>
                <a:cs typeface="Arial" panose="020B0604020202020204" pitchFamily="34" charset="0"/>
              </a:rPr>
              <a:t>These </a:t>
            </a:r>
            <a:r>
              <a:rPr lang="en-US" sz="1200" dirty="0">
                <a:latin typeface="Arial" panose="020B0604020202020204" pitchFamily="34" charset="0"/>
                <a:cs typeface="Arial" panose="020B0604020202020204" pitchFamily="34" charset="0"/>
              </a:rPr>
              <a:t>services include weather forecasts (both on land and in the Oceans) and warnings for various natural disasters like tropical cyclones, storm surge, floods, heat waves, thunderstorm and lightning; alerts for Tsunamis and monitoring of earthquakes, etc. </a:t>
            </a:r>
            <a:r>
              <a:rPr lang="en-US" sz="1200" dirty="0" smtClean="0">
                <a:latin typeface="Arial" panose="020B0604020202020204" pitchFamily="34" charset="0"/>
                <a:cs typeface="Arial" panose="020B0604020202020204" pitchFamily="34" charset="0"/>
              </a:rPr>
              <a:t>The </a:t>
            </a:r>
            <a:r>
              <a:rPr lang="en-US" sz="1200" dirty="0">
                <a:latin typeface="Arial" panose="020B0604020202020204" pitchFamily="34" charset="0"/>
                <a:cs typeface="Arial" panose="020B0604020202020204" pitchFamily="34" charset="0"/>
              </a:rPr>
              <a:t>services provided by the Ministry are being effectively used by different agencies and state governments for saving human lives and </a:t>
            </a:r>
            <a:r>
              <a:rPr lang="en-US" sz="1200" dirty="0" err="1">
                <a:latin typeface="Arial" panose="020B0604020202020204" pitchFamily="34" charset="0"/>
                <a:cs typeface="Arial" panose="020B0604020202020204" pitchFamily="34" charset="0"/>
              </a:rPr>
              <a:t>minimising</a:t>
            </a:r>
            <a:r>
              <a:rPr lang="en-US" sz="1200" dirty="0">
                <a:latin typeface="Arial" panose="020B0604020202020204" pitchFamily="34" charset="0"/>
                <a:cs typeface="Arial" panose="020B0604020202020204" pitchFamily="34" charset="0"/>
              </a:rPr>
              <a:t> damages to the properties due to natural disasters</a:t>
            </a:r>
            <a:r>
              <a:rPr lang="en-US" sz="12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IN" sz="1200" dirty="0">
                <a:latin typeface="Arial" panose="020B0604020202020204" pitchFamily="34" charset="0"/>
                <a:cs typeface="Arial" panose="020B0604020202020204" pitchFamily="34" charset="0"/>
              </a:rPr>
              <a:t>R</a:t>
            </a:r>
            <a:r>
              <a:rPr lang="en-IN" sz="1200" dirty="0" smtClean="0">
                <a:latin typeface="Arial" panose="020B0604020202020204" pitchFamily="34" charset="0"/>
                <a:cs typeface="Arial" panose="020B0604020202020204" pitchFamily="34" charset="0"/>
              </a:rPr>
              <a:t> </a:t>
            </a:r>
            <a:r>
              <a:rPr lang="en-IN" sz="1200" dirty="0">
                <a:latin typeface="Arial" panose="020B0604020202020204" pitchFamily="34" charset="0"/>
                <a:cs typeface="Arial" panose="020B0604020202020204" pitchFamily="34" charset="0"/>
              </a:rPr>
              <a:t>&amp; </a:t>
            </a:r>
            <a:r>
              <a:rPr lang="en-IN" sz="1200" dirty="0" smtClean="0">
                <a:latin typeface="Arial" panose="020B0604020202020204" pitchFamily="34" charset="0"/>
                <a:cs typeface="Arial" panose="020B0604020202020204" pitchFamily="34" charset="0"/>
              </a:rPr>
              <a:t>D </a:t>
            </a:r>
            <a:r>
              <a:rPr lang="en-IN" sz="1200" dirty="0">
                <a:latin typeface="Arial" panose="020B0604020202020204" pitchFamily="34" charset="0"/>
                <a:cs typeface="Arial" panose="020B0604020202020204" pitchFamily="34" charset="0"/>
              </a:rPr>
              <a:t>and operational (services) activities of </a:t>
            </a:r>
            <a:r>
              <a:rPr lang="en-IN" sz="1200" dirty="0" err="1">
                <a:latin typeface="Arial" panose="020B0604020202020204" pitchFamily="34" charset="0"/>
                <a:cs typeface="Arial" panose="020B0604020202020204" pitchFamily="34" charset="0"/>
              </a:rPr>
              <a:t>MoES</a:t>
            </a:r>
            <a:r>
              <a:rPr lang="en-IN" sz="1200" dirty="0">
                <a:latin typeface="Arial" panose="020B0604020202020204" pitchFamily="34" charset="0"/>
                <a:cs typeface="Arial" panose="020B0604020202020204" pitchFamily="34" charset="0"/>
              </a:rPr>
              <a:t> are carried out by ten Institutes of </a:t>
            </a:r>
            <a:r>
              <a:rPr lang="en-IN" sz="1200" dirty="0" err="1" smtClean="0">
                <a:latin typeface="Arial" panose="020B0604020202020204" pitchFamily="34" charset="0"/>
                <a:cs typeface="Arial" panose="020B0604020202020204" pitchFamily="34" charset="0"/>
              </a:rPr>
              <a:t>MoES</a:t>
            </a:r>
            <a:r>
              <a:rPr lang="en-IN" sz="1200" dirty="0" smtClean="0">
                <a:latin typeface="Arial" panose="020B0604020202020204" pitchFamily="34" charset="0"/>
                <a:cs typeface="Arial" panose="020B0604020202020204" pitchFamily="34" charset="0"/>
              </a:rPr>
              <a:t> </a:t>
            </a:r>
          </a:p>
          <a:p>
            <a:pPr>
              <a:spcBef>
                <a:spcPts val="0"/>
              </a:spcBef>
            </a:pP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1. </a:t>
            </a:r>
            <a:r>
              <a:rPr lang="en-IN" sz="1200" dirty="0" smtClean="0">
                <a:latin typeface="Arial" panose="020B0604020202020204" pitchFamily="34" charset="0"/>
                <a:cs typeface="Arial" panose="020B0604020202020204" pitchFamily="34" charset="0"/>
              </a:rPr>
              <a:t>India </a:t>
            </a:r>
            <a:r>
              <a:rPr lang="en-IN" sz="1200" dirty="0">
                <a:latin typeface="Arial" panose="020B0604020202020204" pitchFamily="34" charset="0"/>
                <a:cs typeface="Arial" panose="020B0604020202020204" pitchFamily="34" charset="0"/>
              </a:rPr>
              <a:t>Meteorological Department (IMD), </a:t>
            </a:r>
          </a:p>
          <a:p>
            <a:pPr>
              <a:spcBef>
                <a:spcPts val="0"/>
              </a:spcBef>
            </a:pPr>
            <a:r>
              <a:rPr lang="en-IN" sz="1200" dirty="0" smtClean="0">
                <a:latin typeface="Arial" panose="020B0604020202020204" pitchFamily="34" charset="0"/>
                <a:cs typeface="Arial" panose="020B0604020202020204" pitchFamily="34" charset="0"/>
              </a:rPr>
              <a:t>                   2. National </a:t>
            </a:r>
            <a:r>
              <a:rPr lang="en-IN" sz="1200" dirty="0">
                <a:latin typeface="Arial" panose="020B0604020202020204" pitchFamily="34" charset="0"/>
                <a:cs typeface="Arial" panose="020B0604020202020204" pitchFamily="34" charset="0"/>
              </a:rPr>
              <a:t>Centre for Medium Range Weather Forecasting (NCMRWF), </a:t>
            </a:r>
          </a:p>
          <a:p>
            <a:pPr>
              <a:spcBef>
                <a:spcPts val="0"/>
              </a:spcBef>
            </a:pPr>
            <a:r>
              <a:rPr lang="en-IN" sz="1200" dirty="0" smtClean="0">
                <a:latin typeface="Arial" panose="020B0604020202020204" pitchFamily="34" charset="0"/>
                <a:cs typeface="Arial" panose="020B0604020202020204" pitchFamily="34" charset="0"/>
              </a:rPr>
              <a:t>                   3.Centre </a:t>
            </a:r>
            <a:r>
              <a:rPr lang="en-IN" sz="1200" dirty="0">
                <a:latin typeface="Arial" panose="020B0604020202020204" pitchFamily="34" charset="0"/>
                <a:cs typeface="Arial" panose="020B0604020202020204" pitchFamily="34" charset="0"/>
              </a:rPr>
              <a:t>for Marine Living Resources and Ecology (CMLRE), </a:t>
            </a:r>
          </a:p>
          <a:p>
            <a:pPr>
              <a:spcBef>
                <a:spcPts val="0"/>
              </a:spcBef>
            </a:pPr>
            <a:r>
              <a:rPr lang="en-IN" sz="1200" dirty="0" smtClean="0">
                <a:latin typeface="Arial" panose="020B0604020202020204" pitchFamily="34" charset="0"/>
                <a:cs typeface="Arial" panose="020B0604020202020204" pitchFamily="34" charset="0"/>
              </a:rPr>
              <a:t>                   4.National </a:t>
            </a:r>
            <a:r>
              <a:rPr lang="en-IN" sz="1200" dirty="0">
                <a:latin typeface="Arial" panose="020B0604020202020204" pitchFamily="34" charset="0"/>
                <a:cs typeface="Arial" panose="020B0604020202020204" pitchFamily="34" charset="0"/>
              </a:rPr>
              <a:t>Centre for Coastal Research (NCCR), </a:t>
            </a:r>
          </a:p>
          <a:p>
            <a:pPr>
              <a:spcBef>
                <a:spcPts val="0"/>
              </a:spcBef>
            </a:pPr>
            <a:r>
              <a:rPr lang="en-IN" sz="1200" dirty="0" smtClean="0">
                <a:latin typeface="Arial" panose="020B0604020202020204" pitchFamily="34" charset="0"/>
                <a:cs typeface="Arial" panose="020B0604020202020204" pitchFamily="34" charset="0"/>
              </a:rPr>
              <a:t>                   5. National </a:t>
            </a:r>
            <a:r>
              <a:rPr lang="en-IN" sz="1200" dirty="0">
                <a:latin typeface="Arial" panose="020B0604020202020204" pitchFamily="34" charset="0"/>
                <a:cs typeface="Arial" panose="020B0604020202020204" pitchFamily="34" charset="0"/>
              </a:rPr>
              <a:t>Centre for Seismology (NCS), </a:t>
            </a:r>
          </a:p>
          <a:p>
            <a:pPr>
              <a:spcBef>
                <a:spcPts val="0"/>
              </a:spcBef>
            </a:pPr>
            <a:r>
              <a:rPr lang="en-IN" sz="1200" dirty="0" smtClean="0">
                <a:latin typeface="Arial" panose="020B0604020202020204" pitchFamily="34" charset="0"/>
                <a:cs typeface="Arial" panose="020B0604020202020204" pitchFamily="34" charset="0"/>
              </a:rPr>
              <a:t>                   6. National </a:t>
            </a:r>
            <a:r>
              <a:rPr lang="en-IN" sz="1200" dirty="0">
                <a:latin typeface="Arial" panose="020B0604020202020204" pitchFamily="34" charset="0"/>
                <a:cs typeface="Arial" panose="020B0604020202020204" pitchFamily="34" charset="0"/>
              </a:rPr>
              <a:t>Institute of Ocean Technology (NIOT), </a:t>
            </a:r>
          </a:p>
          <a:p>
            <a:pPr>
              <a:spcBef>
                <a:spcPts val="0"/>
              </a:spcBef>
            </a:pPr>
            <a:r>
              <a:rPr lang="en-IN" sz="1200" dirty="0" smtClean="0">
                <a:latin typeface="Arial" panose="020B0604020202020204" pitchFamily="34" charset="0"/>
                <a:cs typeface="Arial" panose="020B0604020202020204" pitchFamily="34" charset="0"/>
              </a:rPr>
              <a:t>                   7. Indian </a:t>
            </a:r>
            <a:r>
              <a:rPr lang="en-IN" sz="1200" dirty="0">
                <a:latin typeface="Arial" panose="020B0604020202020204" pitchFamily="34" charset="0"/>
                <a:cs typeface="Arial" panose="020B0604020202020204" pitchFamily="34" charset="0"/>
              </a:rPr>
              <a:t>National Centre for Ocean Information Service (INCOIS), </a:t>
            </a:r>
          </a:p>
          <a:p>
            <a:pPr>
              <a:spcBef>
                <a:spcPts val="0"/>
              </a:spcBef>
            </a:pPr>
            <a:r>
              <a:rPr lang="en-IN" sz="1200" dirty="0" smtClean="0">
                <a:latin typeface="Arial" panose="020B0604020202020204" pitchFamily="34" charset="0"/>
                <a:cs typeface="Arial" panose="020B0604020202020204" pitchFamily="34" charset="0"/>
              </a:rPr>
              <a:t>                   8. National </a:t>
            </a:r>
            <a:r>
              <a:rPr lang="en-IN" sz="1200" dirty="0">
                <a:latin typeface="Arial" panose="020B0604020202020204" pitchFamily="34" charset="0"/>
                <a:cs typeface="Arial" panose="020B0604020202020204" pitchFamily="34" charset="0"/>
              </a:rPr>
              <a:t>Centre for Polar and Ocean Research (NCPOR), Goa, </a:t>
            </a:r>
          </a:p>
          <a:p>
            <a:pPr>
              <a:spcBef>
                <a:spcPts val="0"/>
              </a:spcBef>
            </a:pPr>
            <a:r>
              <a:rPr lang="en-IN" sz="1200" dirty="0" smtClean="0">
                <a:latin typeface="Arial" panose="020B0604020202020204" pitchFamily="34" charset="0"/>
                <a:cs typeface="Arial" panose="020B0604020202020204" pitchFamily="34" charset="0"/>
              </a:rPr>
              <a:t>                   9. Indian </a:t>
            </a:r>
            <a:r>
              <a:rPr lang="en-IN" sz="1200" dirty="0">
                <a:latin typeface="Arial" panose="020B0604020202020204" pitchFamily="34" charset="0"/>
                <a:cs typeface="Arial" panose="020B0604020202020204" pitchFamily="34" charset="0"/>
              </a:rPr>
              <a:t>Institute of Tropical Meteorology (IITM), </a:t>
            </a:r>
            <a:r>
              <a:rPr lang="en-IN" sz="1200" dirty="0" smtClean="0">
                <a:latin typeface="Arial" panose="020B0604020202020204" pitchFamily="34" charset="0"/>
                <a:cs typeface="Arial" panose="020B0604020202020204" pitchFamily="34" charset="0"/>
              </a:rPr>
              <a:t>Pune</a:t>
            </a:r>
          </a:p>
          <a:p>
            <a:pPr>
              <a:spcBef>
                <a:spcPts val="0"/>
              </a:spcBef>
            </a:pPr>
            <a:r>
              <a:rPr lang="en-IN" sz="1200" dirty="0" smtClean="0">
                <a:latin typeface="Arial" panose="020B0604020202020204" pitchFamily="34" charset="0"/>
                <a:cs typeface="Arial" panose="020B0604020202020204" pitchFamily="34" charset="0"/>
              </a:rPr>
              <a:t>                 10. National </a:t>
            </a:r>
            <a:r>
              <a:rPr lang="en-IN" sz="1200" dirty="0">
                <a:latin typeface="Arial" panose="020B0604020202020204" pitchFamily="34" charset="0"/>
                <a:cs typeface="Arial" panose="020B0604020202020204" pitchFamily="34" charset="0"/>
              </a:rPr>
              <a:t>Centre for Earth Science Studies (NCESS). </a:t>
            </a:r>
            <a:endParaRPr lang="en-IN" sz="1200" dirty="0" smtClean="0">
              <a:latin typeface="Arial" panose="020B0604020202020204" pitchFamily="34" charset="0"/>
              <a:cs typeface="Arial" panose="020B0604020202020204" pitchFamily="34" charset="0"/>
            </a:endParaRPr>
          </a:p>
          <a:p>
            <a:pPr>
              <a:spcBef>
                <a:spcPts val="0"/>
              </a:spcBef>
            </a:pPr>
            <a:r>
              <a:rPr lang="en-IN" sz="1200" dirty="0">
                <a:latin typeface="Arial" panose="020B0604020202020204" pitchFamily="34" charset="0"/>
                <a:cs typeface="Arial" panose="020B0604020202020204" pitchFamily="34" charset="0"/>
              </a:rPr>
              <a:t> </a:t>
            </a:r>
            <a:r>
              <a:rPr lang="en-IN" sz="1200" dirty="0" smtClean="0">
                <a:latin typeface="Arial" panose="020B0604020202020204" pitchFamily="34" charset="0"/>
                <a:cs typeface="Arial" panose="020B0604020202020204" pitchFamily="34" charset="0"/>
              </a:rPr>
              <a:t>           A </a:t>
            </a:r>
            <a:r>
              <a:rPr lang="en-IN" sz="1200" dirty="0">
                <a:latin typeface="Arial" panose="020B0604020202020204" pitchFamily="34" charset="0"/>
                <a:cs typeface="Arial" panose="020B0604020202020204" pitchFamily="34" charset="0"/>
              </a:rPr>
              <a:t>fleet of oceanographic and coastal research vessels of the Ministry provide required research support for scheme</a:t>
            </a:r>
            <a:r>
              <a:rPr lang="en-IN" sz="12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Earth System Sciences deal with all the five components of the earth system: atmosphere, hydrosphere, geosphere, </a:t>
            </a:r>
            <a:r>
              <a:rPr lang="en-US" sz="1200" dirty="0" err="1">
                <a:latin typeface="Arial" panose="020B0604020202020204" pitchFamily="34" charset="0"/>
                <a:cs typeface="Arial" panose="020B0604020202020204" pitchFamily="34" charset="0"/>
              </a:rPr>
              <a:t>cryosphere</a:t>
            </a:r>
            <a:r>
              <a:rPr lang="en-US" sz="1200" dirty="0">
                <a:latin typeface="Arial" panose="020B0604020202020204" pitchFamily="34" charset="0"/>
                <a:cs typeface="Arial" panose="020B0604020202020204" pitchFamily="34" charset="0"/>
              </a:rPr>
              <a:t>, and biosphere and their complex interactions. The Ministry of Earth Sciences (</a:t>
            </a:r>
            <a:r>
              <a:rPr lang="en-US" sz="1200" dirty="0" err="1">
                <a:latin typeface="Arial" panose="020B0604020202020204" pitchFamily="34" charset="0"/>
                <a:cs typeface="Arial" panose="020B0604020202020204" pitchFamily="34" charset="0"/>
              </a:rPr>
              <a:t>MoES</a:t>
            </a:r>
            <a:r>
              <a:rPr lang="en-US" sz="1200" dirty="0">
                <a:latin typeface="Arial" panose="020B0604020202020204" pitchFamily="34" charset="0"/>
                <a:cs typeface="Arial" panose="020B0604020202020204" pitchFamily="34" charset="0"/>
              </a:rPr>
              <a:t>) holistically addresses all the aspects relating to the Earth System Science.  The overarching scheme of PRITHVI will holistically address all the five components of earth system to improve the understating of the Earth System Sciences and to provide reliable services for the country. Various components of PRITHVI scheme are inter-dependent and are carried out in an integrated manner through combined efforts of the concerned Institutes under </a:t>
            </a:r>
            <a:r>
              <a:rPr lang="en-US" sz="1200" dirty="0" err="1">
                <a:latin typeface="Arial" panose="020B0604020202020204" pitchFamily="34" charset="0"/>
                <a:cs typeface="Arial" panose="020B0604020202020204" pitchFamily="34" charset="0"/>
              </a:rPr>
              <a:t>MoES</a:t>
            </a:r>
            <a:r>
              <a:rPr lang="en-US" sz="1200" dirty="0">
                <a:latin typeface="Arial" panose="020B0604020202020204" pitchFamily="34" charset="0"/>
                <a:cs typeface="Arial" panose="020B0604020202020204" pitchFamily="34" charset="0"/>
              </a:rPr>
              <a:t>. The overarching scheme of </a:t>
            </a:r>
            <a:r>
              <a:rPr lang="en-US" sz="1200" dirty="0" err="1">
                <a:latin typeface="Arial" panose="020B0604020202020204" pitchFamily="34" charset="0"/>
                <a:cs typeface="Arial" panose="020B0604020202020204" pitchFamily="34" charset="0"/>
              </a:rPr>
              <a:t>Prithvi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Vigyan</a:t>
            </a:r>
            <a:r>
              <a:rPr lang="en-US" sz="1200" dirty="0">
                <a:latin typeface="Arial" panose="020B0604020202020204" pitchFamily="34" charset="0"/>
                <a:cs typeface="Arial" panose="020B0604020202020204" pitchFamily="34" charset="0"/>
              </a:rPr>
              <a:t> will enable development of integrated multi-disciplinary earth science research and innovative programs across different </a:t>
            </a:r>
            <a:r>
              <a:rPr lang="en-US" sz="1200" dirty="0" err="1">
                <a:latin typeface="Arial" panose="020B0604020202020204" pitchFamily="34" charset="0"/>
                <a:cs typeface="Arial" panose="020B0604020202020204" pitchFamily="34" charset="0"/>
              </a:rPr>
              <a:t>MoES</a:t>
            </a:r>
            <a:r>
              <a:rPr lang="en-US" sz="1200" dirty="0">
                <a:latin typeface="Arial" panose="020B0604020202020204" pitchFamily="34" charset="0"/>
                <a:cs typeface="Arial" panose="020B0604020202020204" pitchFamily="34" charset="0"/>
              </a:rPr>
              <a:t> institutes. These integrated R&amp;D efforts will help in addressing the grand challenges of weather and climate, ocean, </a:t>
            </a:r>
            <a:r>
              <a:rPr lang="en-US" sz="1200" dirty="0" err="1">
                <a:latin typeface="Arial" panose="020B0604020202020204" pitchFamily="34" charset="0"/>
                <a:cs typeface="Arial" panose="020B0604020202020204" pitchFamily="34" charset="0"/>
              </a:rPr>
              <a:t>cryosphere</a:t>
            </a:r>
            <a:r>
              <a:rPr lang="en-US" sz="1200" dirty="0">
                <a:latin typeface="Arial" panose="020B0604020202020204" pitchFamily="34" charset="0"/>
                <a:cs typeface="Arial" panose="020B0604020202020204" pitchFamily="34" charset="0"/>
              </a:rPr>
              <a:t>, seismological science and services and explore the living and non-living resources for their sustainable harnessing.</a:t>
            </a:r>
            <a:endParaRPr lang="en-I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48230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Forecast Bulletins</a:t>
            </a:r>
            <a:endParaRPr lang="en-IN" dirty="0">
              <a:solidFill>
                <a:srgbClr val="FF0000"/>
              </a:solidFill>
            </a:endParaRPr>
          </a:p>
        </p:txBody>
      </p:sp>
      <p:pic>
        <p:nvPicPr>
          <p:cNvPr id="4" name="Picture 3"/>
          <p:cNvPicPr>
            <a:picLocks noChangeAspect="1"/>
          </p:cNvPicPr>
          <p:nvPr/>
        </p:nvPicPr>
        <p:blipFill>
          <a:blip r:embed="rId2"/>
          <a:stretch>
            <a:fillRect/>
          </a:stretch>
        </p:blipFill>
        <p:spPr>
          <a:xfrm>
            <a:off x="1271955" y="904859"/>
            <a:ext cx="4994031" cy="5238781"/>
          </a:xfrm>
          <a:prstGeom prst="rect">
            <a:avLst/>
          </a:prstGeom>
        </p:spPr>
      </p:pic>
      <p:pic>
        <p:nvPicPr>
          <p:cNvPr id="5" name="Picture 4"/>
          <p:cNvPicPr>
            <a:picLocks noChangeAspect="1"/>
          </p:cNvPicPr>
          <p:nvPr/>
        </p:nvPicPr>
        <p:blipFill>
          <a:blip r:embed="rId3"/>
          <a:stretch>
            <a:fillRect/>
          </a:stretch>
        </p:blipFill>
        <p:spPr>
          <a:xfrm>
            <a:off x="7233140" y="904861"/>
            <a:ext cx="4278922" cy="5238779"/>
          </a:xfrm>
          <a:prstGeom prst="rect">
            <a:avLst/>
          </a:prstGeom>
        </p:spPr>
      </p:pic>
      <p:sp>
        <p:nvSpPr>
          <p:cNvPr id="3" name="Text Placeholder 2"/>
          <p:cNvSpPr>
            <a:spLocks noGrp="1"/>
          </p:cNvSpPr>
          <p:nvPr>
            <p:ph type="body" idx="1"/>
          </p:nvPr>
        </p:nvSpPr>
        <p:spPr>
          <a:xfrm>
            <a:off x="304800" y="2579076"/>
            <a:ext cx="11315736" cy="3564565"/>
          </a:xfrm>
        </p:spPr>
        <p:txBody>
          <a:bodyPr/>
          <a:lstStyle/>
          <a:p>
            <a:endParaRPr lang="en-IN" dirty="0"/>
          </a:p>
        </p:txBody>
      </p:sp>
    </p:spTree>
    <p:extLst>
      <p:ext uri="{BB962C8B-B14F-4D97-AF65-F5344CB8AC3E}">
        <p14:creationId xmlns:p14="http://schemas.microsoft.com/office/powerpoint/2010/main" val="134210630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All India Impact Based Weather Warning Bulletin</a:t>
            </a:r>
            <a:endParaRPr lang="en-IN" dirty="0">
              <a:solidFill>
                <a:srgbClr val="FF0000"/>
              </a:solidFill>
            </a:endParaRPr>
          </a:p>
        </p:txBody>
      </p:sp>
      <p:pic>
        <p:nvPicPr>
          <p:cNvPr id="5" name="Picture 4"/>
          <p:cNvPicPr>
            <a:picLocks noChangeAspect="1"/>
          </p:cNvPicPr>
          <p:nvPr/>
        </p:nvPicPr>
        <p:blipFill>
          <a:blip r:embed="rId2"/>
          <a:stretch>
            <a:fillRect/>
          </a:stretch>
        </p:blipFill>
        <p:spPr>
          <a:xfrm>
            <a:off x="3153508" y="950659"/>
            <a:ext cx="4783015" cy="620234"/>
          </a:xfrm>
          <a:prstGeom prst="rect">
            <a:avLst/>
          </a:prstGeom>
        </p:spPr>
      </p:pic>
      <p:pic>
        <p:nvPicPr>
          <p:cNvPr id="6" name="Picture 5"/>
          <p:cNvPicPr>
            <a:picLocks noChangeAspect="1"/>
          </p:cNvPicPr>
          <p:nvPr/>
        </p:nvPicPr>
        <p:blipFill>
          <a:blip r:embed="rId3"/>
          <a:stretch>
            <a:fillRect/>
          </a:stretch>
        </p:blipFill>
        <p:spPr>
          <a:xfrm>
            <a:off x="0" y="1610830"/>
            <a:ext cx="4595446" cy="4572749"/>
          </a:xfrm>
          <a:prstGeom prst="rect">
            <a:avLst/>
          </a:prstGeom>
        </p:spPr>
      </p:pic>
      <p:pic>
        <p:nvPicPr>
          <p:cNvPr id="7" name="Picture 6"/>
          <p:cNvPicPr>
            <a:picLocks noChangeAspect="1"/>
          </p:cNvPicPr>
          <p:nvPr/>
        </p:nvPicPr>
        <p:blipFill>
          <a:blip r:embed="rId4"/>
          <a:stretch>
            <a:fillRect/>
          </a:stretch>
        </p:blipFill>
        <p:spPr>
          <a:xfrm>
            <a:off x="4595446" y="1656627"/>
            <a:ext cx="4177079" cy="4487016"/>
          </a:xfrm>
          <a:prstGeom prst="rect">
            <a:avLst/>
          </a:prstGeom>
        </p:spPr>
      </p:pic>
      <p:pic>
        <p:nvPicPr>
          <p:cNvPr id="8" name="Picture 7"/>
          <p:cNvPicPr>
            <a:picLocks noChangeAspect="1"/>
          </p:cNvPicPr>
          <p:nvPr/>
        </p:nvPicPr>
        <p:blipFill>
          <a:blip r:embed="rId5"/>
          <a:stretch>
            <a:fillRect/>
          </a:stretch>
        </p:blipFill>
        <p:spPr>
          <a:xfrm>
            <a:off x="8772524" y="1656627"/>
            <a:ext cx="3009167" cy="4487016"/>
          </a:xfrm>
          <a:prstGeom prst="rect">
            <a:avLst/>
          </a:prstGeom>
        </p:spPr>
      </p:pic>
      <p:sp>
        <p:nvSpPr>
          <p:cNvPr id="3" name="Text Placeholder 2"/>
          <p:cNvSpPr>
            <a:spLocks noGrp="1"/>
          </p:cNvSpPr>
          <p:nvPr>
            <p:ph type="body" idx="1"/>
          </p:nvPr>
        </p:nvSpPr>
        <p:spPr>
          <a:xfrm>
            <a:off x="0" y="904862"/>
            <a:ext cx="12192000" cy="5300865"/>
          </a:xfrm>
        </p:spPr>
        <p:txBody>
          <a:bodyPr/>
          <a:lstStyle/>
          <a:p>
            <a:endParaRPr lang="en-IN" dirty="0"/>
          </a:p>
        </p:txBody>
      </p:sp>
      <p:pic>
        <p:nvPicPr>
          <p:cNvPr id="11" name="Picture 10"/>
          <p:cNvPicPr>
            <a:picLocks noChangeAspect="1"/>
          </p:cNvPicPr>
          <p:nvPr/>
        </p:nvPicPr>
        <p:blipFill>
          <a:blip r:embed="rId6"/>
          <a:stretch>
            <a:fillRect/>
          </a:stretch>
        </p:blipFill>
        <p:spPr>
          <a:xfrm>
            <a:off x="8772523" y="4875759"/>
            <a:ext cx="3009168" cy="769137"/>
          </a:xfrm>
          <a:prstGeom prst="rect">
            <a:avLst/>
          </a:prstGeom>
        </p:spPr>
      </p:pic>
    </p:spTree>
    <p:extLst>
      <p:ext uri="{BB962C8B-B14F-4D97-AF65-F5344CB8AC3E}">
        <p14:creationId xmlns:p14="http://schemas.microsoft.com/office/powerpoint/2010/main" val="419087268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Flash Flood Guidance</a:t>
            </a:r>
            <a:endParaRPr lang="en-IN" dirty="0">
              <a:solidFill>
                <a:srgbClr val="FF0000"/>
              </a:solidFill>
            </a:endParaRPr>
          </a:p>
        </p:txBody>
      </p:sp>
      <p:pic>
        <p:nvPicPr>
          <p:cNvPr id="4" name="Picture 3"/>
          <p:cNvPicPr>
            <a:picLocks noChangeAspect="1"/>
          </p:cNvPicPr>
          <p:nvPr/>
        </p:nvPicPr>
        <p:blipFill>
          <a:blip r:embed="rId2"/>
          <a:stretch>
            <a:fillRect/>
          </a:stretch>
        </p:blipFill>
        <p:spPr>
          <a:xfrm>
            <a:off x="1402080" y="904861"/>
            <a:ext cx="4096512" cy="5238781"/>
          </a:xfrm>
          <a:prstGeom prst="rect">
            <a:avLst/>
          </a:prstGeom>
        </p:spPr>
      </p:pic>
      <p:pic>
        <p:nvPicPr>
          <p:cNvPr id="5" name="Picture 4"/>
          <p:cNvPicPr>
            <a:picLocks noChangeAspect="1"/>
          </p:cNvPicPr>
          <p:nvPr/>
        </p:nvPicPr>
        <p:blipFill>
          <a:blip r:embed="rId3"/>
          <a:stretch>
            <a:fillRect/>
          </a:stretch>
        </p:blipFill>
        <p:spPr>
          <a:xfrm>
            <a:off x="7107936" y="990595"/>
            <a:ext cx="4267200" cy="5153047"/>
          </a:xfrm>
          <a:prstGeom prst="rect">
            <a:avLst/>
          </a:prstGeom>
        </p:spPr>
      </p:pic>
      <p:sp>
        <p:nvSpPr>
          <p:cNvPr id="3" name="Text Placeholder 2"/>
          <p:cNvSpPr>
            <a:spLocks noGrp="1"/>
          </p:cNvSpPr>
          <p:nvPr>
            <p:ph type="body" idx="1"/>
          </p:nvPr>
        </p:nvSpPr>
        <p:spPr>
          <a:xfrm>
            <a:off x="304800" y="1109472"/>
            <a:ext cx="11315736" cy="5034170"/>
          </a:xfrm>
        </p:spPr>
        <p:txBody>
          <a:bodyPr/>
          <a:lstStyle/>
          <a:p>
            <a:r>
              <a:rPr lang="en-US" dirty="0" smtClean="0"/>
              <a:t> </a:t>
            </a:r>
            <a:endParaRPr lang="en-IN" dirty="0"/>
          </a:p>
        </p:txBody>
      </p:sp>
    </p:spTree>
    <p:extLst>
      <p:ext uri="{BB962C8B-B14F-4D97-AF65-F5344CB8AC3E}">
        <p14:creationId xmlns:p14="http://schemas.microsoft.com/office/powerpoint/2010/main" val="297809566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C285AE-EC61-40EF-88C4-81325610A273}"/>
              </a:ext>
            </a:extLst>
          </p:cNvPr>
          <p:cNvSpPr>
            <a:spLocks noGrp="1"/>
          </p:cNvSpPr>
          <p:nvPr>
            <p:ph type="title"/>
          </p:nvPr>
        </p:nvSpPr>
        <p:spPr>
          <a:xfrm>
            <a:off x="1524000" y="0"/>
            <a:ext cx="9144000" cy="836712"/>
          </a:xfrm>
        </p:spPr>
        <p:txBody>
          <a:bodyPr/>
          <a:lstStyle/>
          <a:p>
            <a:r>
              <a:rPr lang="en-US" sz="2400" dirty="0" err="1"/>
              <a:t>Gramin</a:t>
            </a:r>
            <a:r>
              <a:rPr lang="en-US" sz="2400" dirty="0"/>
              <a:t> </a:t>
            </a:r>
            <a:r>
              <a:rPr lang="en-US" sz="2400" dirty="0" err="1"/>
              <a:t>Krishi</a:t>
            </a:r>
            <a:r>
              <a:rPr lang="en-US" sz="2400" dirty="0"/>
              <a:t> </a:t>
            </a:r>
            <a:r>
              <a:rPr lang="en-US" sz="2400" dirty="0" err="1"/>
              <a:t>Mausam</a:t>
            </a:r>
            <a:r>
              <a:rPr lang="en-US" sz="2400" dirty="0"/>
              <a:t> </a:t>
            </a:r>
            <a:r>
              <a:rPr lang="en-US" sz="2400" dirty="0" err="1"/>
              <a:t>Sewa</a:t>
            </a:r>
            <a:r>
              <a:rPr lang="en-US" sz="2400" dirty="0"/>
              <a:t> </a:t>
            </a:r>
            <a:r>
              <a:rPr lang="en-US" sz="2400" dirty="0" smtClean="0"/>
              <a:t>(</a:t>
            </a:r>
            <a:r>
              <a:rPr lang="en-US" sz="2400" dirty="0" err="1" smtClean="0"/>
              <a:t>Agrometeorological</a:t>
            </a:r>
            <a:r>
              <a:rPr lang="en-US" sz="2400" dirty="0" smtClean="0"/>
              <a:t> </a:t>
            </a:r>
            <a:r>
              <a:rPr lang="en-US" sz="2400" dirty="0"/>
              <a:t>Advisory </a:t>
            </a:r>
            <a:r>
              <a:rPr lang="en-US" sz="2400" dirty="0" smtClean="0"/>
              <a:t>Services)</a:t>
            </a:r>
            <a:endParaRPr lang="en-IN" sz="2400" dirty="0"/>
          </a:p>
        </p:txBody>
      </p:sp>
      <p:sp>
        <p:nvSpPr>
          <p:cNvPr id="4" name="TextBox 3">
            <a:extLst>
              <a:ext uri="{FF2B5EF4-FFF2-40B4-BE49-F238E27FC236}">
                <a16:creationId xmlns:a16="http://schemas.microsoft.com/office/drawing/2014/main" xmlns="" id="{0305083F-933C-4A72-AB23-4515FC0064B2}"/>
              </a:ext>
            </a:extLst>
          </p:cNvPr>
          <p:cNvSpPr txBox="1"/>
          <p:nvPr/>
        </p:nvSpPr>
        <p:spPr>
          <a:xfrm>
            <a:off x="2209800" y="1052737"/>
            <a:ext cx="7702624" cy="5410905"/>
          </a:xfrm>
          <a:prstGeom prst="rect">
            <a:avLst/>
          </a:prstGeom>
          <a:noFill/>
        </p:spPr>
        <p:txBody>
          <a:bodyPr wrap="square" rtlCol="0">
            <a:spAutoFit/>
          </a:bodyPr>
          <a:lstStyle/>
          <a:p>
            <a:pPr marL="722313" indent="-722313" algn="just">
              <a:lnSpc>
                <a:spcPct val="110000"/>
              </a:lnSpc>
              <a:spcBef>
                <a:spcPts val="600"/>
              </a:spcBef>
              <a:buFont typeface="Wingdings" pitchFamily="2" charset="2"/>
              <a:buChar char="Ø"/>
            </a:pPr>
            <a:r>
              <a:rPr lang="en-US" sz="2800" b="1" dirty="0">
                <a:solidFill>
                  <a:prstClr val="black"/>
                </a:solidFill>
                <a:latin typeface="Arial" pitchFamily="34" charset="0"/>
                <a:cs typeface="Arial" pitchFamily="34" charset="0"/>
              </a:rPr>
              <a:t>GKMS Background </a:t>
            </a:r>
          </a:p>
          <a:p>
            <a:pPr marL="722313" indent="-722313" algn="just">
              <a:lnSpc>
                <a:spcPct val="110000"/>
              </a:lnSpc>
              <a:spcBef>
                <a:spcPts val="600"/>
              </a:spcBef>
              <a:buFont typeface="Wingdings" pitchFamily="2" charset="2"/>
              <a:buChar char="Ø"/>
            </a:pPr>
            <a:r>
              <a:rPr lang="en-US" sz="2800" b="1" dirty="0">
                <a:solidFill>
                  <a:prstClr val="black"/>
                </a:solidFill>
                <a:latin typeface="Arial" pitchFamily="34" charset="0"/>
                <a:cs typeface="Arial" pitchFamily="34" charset="0"/>
              </a:rPr>
              <a:t>Objective</a:t>
            </a:r>
          </a:p>
          <a:p>
            <a:pPr marL="722313" indent="-722313" algn="just">
              <a:lnSpc>
                <a:spcPct val="110000"/>
              </a:lnSpc>
              <a:spcBef>
                <a:spcPts val="600"/>
              </a:spcBef>
              <a:buFont typeface="Wingdings" pitchFamily="2" charset="2"/>
              <a:buChar char="Ø"/>
            </a:pPr>
            <a:r>
              <a:rPr lang="en-US" sz="2800" b="1" dirty="0" err="1">
                <a:solidFill>
                  <a:prstClr val="black"/>
                </a:solidFill>
                <a:latin typeface="Arial" pitchFamily="34" charset="0"/>
                <a:cs typeface="Arial" pitchFamily="34" charset="0"/>
              </a:rPr>
              <a:t>Agromet</a:t>
            </a:r>
            <a:r>
              <a:rPr lang="en-US" sz="2800" b="1" dirty="0">
                <a:solidFill>
                  <a:prstClr val="black"/>
                </a:solidFill>
                <a:latin typeface="Arial" pitchFamily="34" charset="0"/>
                <a:cs typeface="Arial" pitchFamily="34" charset="0"/>
              </a:rPr>
              <a:t> advisory services </a:t>
            </a:r>
          </a:p>
          <a:p>
            <a:pPr marL="722313" indent="-722313" algn="just">
              <a:lnSpc>
                <a:spcPct val="110000"/>
              </a:lnSpc>
              <a:spcBef>
                <a:spcPts val="600"/>
              </a:spcBef>
              <a:buFont typeface="Wingdings" pitchFamily="2" charset="2"/>
              <a:buChar char="Ø"/>
            </a:pPr>
            <a:r>
              <a:rPr lang="en-US" sz="2800" b="1" dirty="0">
                <a:solidFill>
                  <a:prstClr val="black"/>
                </a:solidFill>
                <a:latin typeface="Arial" pitchFamily="34" charset="0"/>
                <a:cs typeface="Arial" pitchFamily="34" charset="0"/>
              </a:rPr>
              <a:t>Network</a:t>
            </a:r>
          </a:p>
          <a:p>
            <a:pPr marL="722313" indent="-722313" algn="just">
              <a:lnSpc>
                <a:spcPct val="110000"/>
              </a:lnSpc>
              <a:spcBef>
                <a:spcPts val="600"/>
              </a:spcBef>
              <a:buFont typeface="Wingdings" pitchFamily="2" charset="2"/>
              <a:buChar char="Ø"/>
            </a:pPr>
            <a:r>
              <a:rPr lang="en-US" sz="2800" b="1" dirty="0">
                <a:solidFill>
                  <a:prstClr val="black"/>
                </a:solidFill>
                <a:latin typeface="Arial" pitchFamily="34" charset="0"/>
                <a:cs typeface="Arial" pitchFamily="34" charset="0"/>
              </a:rPr>
              <a:t>Source of Observations</a:t>
            </a:r>
          </a:p>
          <a:p>
            <a:pPr marL="722313" indent="-722313" algn="just">
              <a:lnSpc>
                <a:spcPct val="110000"/>
              </a:lnSpc>
              <a:spcBef>
                <a:spcPts val="600"/>
              </a:spcBef>
              <a:buFont typeface="Wingdings" pitchFamily="2" charset="2"/>
              <a:buChar char="Ø"/>
            </a:pPr>
            <a:r>
              <a:rPr lang="en-US" sz="2800" b="1" dirty="0" err="1">
                <a:solidFill>
                  <a:prstClr val="black"/>
                </a:solidFill>
                <a:latin typeface="Arial" pitchFamily="34" charset="0"/>
                <a:cs typeface="Arial" pitchFamily="34" charset="0"/>
              </a:rPr>
              <a:t>Agromet</a:t>
            </a:r>
            <a:r>
              <a:rPr lang="en-US" sz="2800" b="1" dirty="0">
                <a:solidFill>
                  <a:prstClr val="black"/>
                </a:solidFill>
                <a:latin typeface="Arial" pitchFamily="34" charset="0"/>
                <a:cs typeface="Arial" pitchFamily="34" charset="0"/>
              </a:rPr>
              <a:t> products</a:t>
            </a:r>
          </a:p>
          <a:p>
            <a:pPr marL="722313" indent="-722313" algn="just">
              <a:lnSpc>
                <a:spcPct val="110000"/>
              </a:lnSpc>
              <a:spcBef>
                <a:spcPts val="600"/>
              </a:spcBef>
              <a:buFont typeface="Wingdings" pitchFamily="2" charset="2"/>
              <a:buChar char="Ø"/>
            </a:pPr>
            <a:r>
              <a:rPr lang="en-US" sz="2800" b="1" dirty="0">
                <a:solidFill>
                  <a:prstClr val="black"/>
                </a:solidFill>
                <a:latin typeface="Arial" pitchFamily="34" charset="0"/>
                <a:cs typeface="Arial" pitchFamily="34" charset="0"/>
              </a:rPr>
              <a:t>R&amp;D collaborations</a:t>
            </a:r>
          </a:p>
          <a:p>
            <a:pPr marL="722313" indent="-722313" algn="just">
              <a:lnSpc>
                <a:spcPct val="110000"/>
              </a:lnSpc>
              <a:spcBef>
                <a:spcPts val="600"/>
              </a:spcBef>
              <a:buFont typeface="Wingdings" pitchFamily="2" charset="2"/>
              <a:buChar char="Ø"/>
            </a:pPr>
            <a:r>
              <a:rPr lang="en-US" sz="2800" b="1" dirty="0">
                <a:solidFill>
                  <a:prstClr val="black"/>
                </a:solidFill>
                <a:latin typeface="Arial" pitchFamily="34" charset="0"/>
                <a:cs typeface="Arial" pitchFamily="34" charset="0"/>
              </a:rPr>
              <a:t>Block level forecast &amp; advisory dissemination for Karnataka</a:t>
            </a:r>
            <a:endParaRPr lang="en-IN" sz="2800" b="1" dirty="0">
              <a:solidFill>
                <a:prstClr val="black"/>
              </a:solidFill>
              <a:latin typeface="Arial" pitchFamily="34" charset="0"/>
              <a:cs typeface="Arial" pitchFamily="34" charset="0"/>
            </a:endParaRPr>
          </a:p>
          <a:p>
            <a:pPr marL="722313" indent="-722313" algn="just">
              <a:lnSpc>
                <a:spcPct val="110000"/>
              </a:lnSpc>
              <a:spcBef>
                <a:spcPts val="600"/>
              </a:spcBef>
              <a:buFont typeface="Wingdings" pitchFamily="2" charset="2"/>
              <a:buChar char="Ø"/>
            </a:pPr>
            <a:endParaRPr lang="en-US" sz="2800" b="1" dirty="0">
              <a:solidFill>
                <a:prstClr val="black"/>
              </a:solidFill>
              <a:latin typeface="Arial" pitchFamily="34" charset="0"/>
              <a:cs typeface="Arial" pitchFamily="34" charset="0"/>
            </a:endParaRPr>
          </a:p>
        </p:txBody>
      </p:sp>
      <p:sp>
        <p:nvSpPr>
          <p:cNvPr id="7" name="Title 1">
            <a:extLst>
              <a:ext uri="{FF2B5EF4-FFF2-40B4-BE49-F238E27FC236}">
                <a16:creationId xmlns:a16="http://schemas.microsoft.com/office/drawing/2014/main" xmlns="" id="{8B113245-59C6-426D-8023-D8E33BA346F2}"/>
              </a:ext>
            </a:extLst>
          </p:cNvPr>
          <p:cNvSpPr txBox="1">
            <a:spLocks/>
          </p:cNvSpPr>
          <p:nvPr/>
        </p:nvSpPr>
        <p:spPr>
          <a:xfrm>
            <a:off x="1775520" y="437134"/>
            <a:ext cx="8784976" cy="543595"/>
          </a:xfrm>
          <a:prstGeom prst="rect">
            <a:avLst/>
          </a:prstGeom>
        </p:spPr>
        <p:txBody>
          <a:bodyPr>
            <a:normAutofit/>
          </a:bodyPr>
          <a:lstStyle>
            <a:lvl1pPr algn="ctr" rtl="0" eaLnBrk="0" fontAlgn="base" hangingPunct="0">
              <a:spcBef>
                <a:spcPct val="0"/>
              </a:spcBef>
              <a:spcAft>
                <a:spcPct val="0"/>
              </a:spcAft>
              <a:defRPr sz="4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800" b="1">
                <a:solidFill>
                  <a:schemeClr val="tx1"/>
                </a:solidFill>
                <a:latin typeface="Arial" charset="0"/>
                <a:cs typeface="Arial" charset="0"/>
              </a:defRPr>
            </a:lvl2pPr>
            <a:lvl3pPr algn="ctr" rtl="0" eaLnBrk="0" fontAlgn="base" hangingPunct="0">
              <a:spcBef>
                <a:spcPct val="0"/>
              </a:spcBef>
              <a:spcAft>
                <a:spcPct val="0"/>
              </a:spcAft>
              <a:defRPr sz="4800" b="1">
                <a:solidFill>
                  <a:schemeClr val="tx1"/>
                </a:solidFill>
                <a:latin typeface="Arial" charset="0"/>
                <a:cs typeface="Arial" charset="0"/>
              </a:defRPr>
            </a:lvl3pPr>
            <a:lvl4pPr algn="ctr" rtl="0" eaLnBrk="0" fontAlgn="base" hangingPunct="0">
              <a:spcBef>
                <a:spcPct val="0"/>
              </a:spcBef>
              <a:spcAft>
                <a:spcPct val="0"/>
              </a:spcAft>
              <a:defRPr sz="4800" b="1">
                <a:solidFill>
                  <a:schemeClr val="tx1"/>
                </a:solidFill>
                <a:latin typeface="Arial" charset="0"/>
                <a:cs typeface="Arial" charset="0"/>
              </a:defRPr>
            </a:lvl4pPr>
            <a:lvl5pPr algn="ctr" rtl="0" eaLnBrk="0" fontAlgn="base" hangingPunct="0">
              <a:spcBef>
                <a:spcPct val="0"/>
              </a:spcBef>
              <a:spcAft>
                <a:spcPct val="0"/>
              </a:spcAft>
              <a:defRPr sz="4800" b="1">
                <a:solidFill>
                  <a:schemeClr val="tx1"/>
                </a:solidFill>
                <a:latin typeface="Arial" charset="0"/>
                <a:cs typeface="Arial" charset="0"/>
              </a:defRPr>
            </a:lvl5pPr>
            <a:lvl6pPr marL="457200" algn="ctr" rtl="0" eaLnBrk="1" fontAlgn="base" hangingPunct="1">
              <a:spcBef>
                <a:spcPct val="0"/>
              </a:spcBef>
              <a:spcAft>
                <a:spcPct val="0"/>
              </a:spcAft>
              <a:defRPr sz="4800" b="1">
                <a:solidFill>
                  <a:srgbClr val="090355"/>
                </a:solidFill>
                <a:latin typeface="Arial" charset="0"/>
                <a:cs typeface="Arial" charset="0"/>
              </a:defRPr>
            </a:lvl6pPr>
            <a:lvl7pPr marL="914400" algn="ctr" rtl="0" eaLnBrk="1" fontAlgn="base" hangingPunct="1">
              <a:spcBef>
                <a:spcPct val="0"/>
              </a:spcBef>
              <a:spcAft>
                <a:spcPct val="0"/>
              </a:spcAft>
              <a:defRPr sz="4800" b="1">
                <a:solidFill>
                  <a:srgbClr val="090355"/>
                </a:solidFill>
                <a:latin typeface="Arial" charset="0"/>
                <a:cs typeface="Arial" charset="0"/>
              </a:defRPr>
            </a:lvl7pPr>
            <a:lvl8pPr marL="1371600" algn="ctr" rtl="0" eaLnBrk="1" fontAlgn="base" hangingPunct="1">
              <a:spcBef>
                <a:spcPct val="0"/>
              </a:spcBef>
              <a:spcAft>
                <a:spcPct val="0"/>
              </a:spcAft>
              <a:defRPr sz="4800" b="1">
                <a:solidFill>
                  <a:srgbClr val="090355"/>
                </a:solidFill>
                <a:latin typeface="Arial" charset="0"/>
                <a:cs typeface="Arial" charset="0"/>
              </a:defRPr>
            </a:lvl8pPr>
            <a:lvl9pPr marL="1828800" algn="ctr" rtl="0" eaLnBrk="1" fontAlgn="base" hangingPunct="1">
              <a:spcBef>
                <a:spcPct val="0"/>
              </a:spcBef>
              <a:spcAft>
                <a:spcPct val="0"/>
              </a:spcAft>
              <a:defRPr sz="4800" b="1">
                <a:solidFill>
                  <a:srgbClr val="090355"/>
                </a:solidFill>
                <a:latin typeface="Arial" charset="0"/>
                <a:cs typeface="Arial" charset="0"/>
              </a:defRPr>
            </a:lvl9pPr>
          </a:lstStyle>
          <a:p>
            <a:endParaRPr lang="en-IN" sz="2400" dirty="0">
              <a:solidFill>
                <a:srgbClr val="7030A0"/>
              </a:solidFill>
            </a:endParaRPr>
          </a:p>
        </p:txBody>
      </p:sp>
    </p:spTree>
    <p:extLst>
      <p:ext uri="{BB962C8B-B14F-4D97-AF65-F5344CB8AC3E}">
        <p14:creationId xmlns:p14="http://schemas.microsoft.com/office/powerpoint/2010/main" val="18041526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56E2F-3664-491C-9BDB-5F61A3C7D1ED}"/>
              </a:ext>
            </a:extLst>
          </p:cNvPr>
          <p:cNvSpPr>
            <a:spLocks noGrp="1"/>
          </p:cNvSpPr>
          <p:nvPr>
            <p:ph type="title"/>
          </p:nvPr>
        </p:nvSpPr>
        <p:spPr/>
        <p:txBody>
          <a:bodyPr/>
          <a:lstStyle/>
          <a:p>
            <a:r>
              <a:rPr lang="en-IN" dirty="0"/>
              <a:t>GKMS</a:t>
            </a:r>
          </a:p>
        </p:txBody>
      </p:sp>
      <p:sp>
        <p:nvSpPr>
          <p:cNvPr id="3" name="TextBox 2">
            <a:extLst>
              <a:ext uri="{FF2B5EF4-FFF2-40B4-BE49-F238E27FC236}">
                <a16:creationId xmlns:a16="http://schemas.microsoft.com/office/drawing/2014/main" xmlns="" id="{677A9DB6-FBBD-41DE-8535-9109E74FB4C3}"/>
              </a:ext>
            </a:extLst>
          </p:cNvPr>
          <p:cNvSpPr txBox="1"/>
          <p:nvPr/>
        </p:nvSpPr>
        <p:spPr>
          <a:xfrm>
            <a:off x="1631504" y="1556792"/>
            <a:ext cx="8928992" cy="4862870"/>
          </a:xfrm>
          <a:prstGeom prst="rect">
            <a:avLst/>
          </a:prstGeom>
          <a:noFill/>
        </p:spPr>
        <p:txBody>
          <a:bodyPr wrap="square" rtlCol="0">
            <a:spAutoFit/>
          </a:bodyPr>
          <a:lstStyle/>
          <a:p>
            <a:pPr marL="342900" indent="-342900" algn="just">
              <a:spcBef>
                <a:spcPts val="1200"/>
              </a:spcBef>
              <a:buFont typeface="Arial" pitchFamily="34" charset="0"/>
              <a:buChar char="•"/>
            </a:pPr>
            <a:r>
              <a:rPr lang="en-US" sz="2000" b="1" dirty="0">
                <a:solidFill>
                  <a:prstClr val="black"/>
                </a:solidFill>
                <a:latin typeface="Arial" pitchFamily="34" charset="0"/>
                <a:cs typeface="Arial" pitchFamily="34" charset="0"/>
              </a:rPr>
              <a:t>Growing uncertainties of weather and climate pose a major threat to food productivity and security of the country and thus, warrant for farmers’ empowerment of informed decisions in agricultural risk management.</a:t>
            </a:r>
          </a:p>
          <a:p>
            <a:pPr marL="342900" indent="-342900" algn="just">
              <a:spcBef>
                <a:spcPts val="1200"/>
              </a:spcBef>
              <a:buFont typeface="Arial" pitchFamily="34" charset="0"/>
              <a:buChar char="•"/>
            </a:pPr>
            <a:r>
              <a:rPr lang="en-US" sz="2000" b="1" dirty="0">
                <a:solidFill>
                  <a:prstClr val="black"/>
                </a:solidFill>
                <a:latin typeface="Arial" pitchFamily="34" charset="0"/>
                <a:cs typeface="Arial" pitchFamily="34" charset="0"/>
              </a:rPr>
              <a:t>However, adverse effects on crops can often be mitigated.</a:t>
            </a:r>
          </a:p>
          <a:p>
            <a:pPr marL="342900" indent="-342900" algn="just">
              <a:spcBef>
                <a:spcPts val="1200"/>
              </a:spcBef>
              <a:buFont typeface="Arial" pitchFamily="34" charset="0"/>
              <a:buChar char="•"/>
            </a:pPr>
            <a:r>
              <a:rPr lang="en-US" sz="2000" b="1" dirty="0">
                <a:solidFill>
                  <a:prstClr val="black"/>
                </a:solidFill>
                <a:latin typeface="Arial" pitchFamily="34" charset="0"/>
                <a:cs typeface="Arial" pitchFamily="34" charset="0"/>
              </a:rPr>
              <a:t>Risk in agricultural operations can be minimized by the provision of weather information properly interpreted for their agricultural significance, containing advisories for farm operations, and disseminated well in advance of the impending weather.</a:t>
            </a:r>
          </a:p>
          <a:p>
            <a:pPr marL="342900" indent="-342900" algn="just">
              <a:spcBef>
                <a:spcPts val="1200"/>
              </a:spcBef>
              <a:buFont typeface="Arial" pitchFamily="34" charset="0"/>
              <a:buChar char="•"/>
            </a:pPr>
            <a:r>
              <a:rPr lang="en-US" sz="2000" b="1" dirty="0">
                <a:solidFill>
                  <a:prstClr val="black"/>
                </a:solidFill>
                <a:latin typeface="Arial" pitchFamily="34" charset="0"/>
                <a:cs typeface="Arial" pitchFamily="34" charset="0"/>
              </a:rPr>
              <a:t>IMD, </a:t>
            </a:r>
            <a:r>
              <a:rPr lang="en-US" sz="2000" b="1" dirty="0" err="1">
                <a:solidFill>
                  <a:prstClr val="black"/>
                </a:solidFill>
                <a:latin typeface="Arial" pitchFamily="34" charset="0"/>
                <a:cs typeface="Arial" pitchFamily="34" charset="0"/>
              </a:rPr>
              <a:t>MoES</a:t>
            </a:r>
            <a:r>
              <a:rPr lang="en-US" sz="2000" b="1" dirty="0">
                <a:solidFill>
                  <a:prstClr val="black"/>
                </a:solidFill>
                <a:latin typeface="Arial" pitchFamily="34" charset="0"/>
                <a:cs typeface="Arial" pitchFamily="34" charset="0"/>
              </a:rPr>
              <a:t> in collaboration with ICAR and SAUs and other institutions is rendering weather forecast based District/Block level Agrometeorological Advisory Services (AAS) for the benefits of farmers in the country under the scheme “</a:t>
            </a:r>
            <a:r>
              <a:rPr lang="en-US" sz="2000" b="1" dirty="0" err="1">
                <a:solidFill>
                  <a:prstClr val="black"/>
                </a:solidFill>
                <a:latin typeface="Arial" pitchFamily="34" charset="0"/>
                <a:cs typeface="Arial" pitchFamily="34" charset="0"/>
              </a:rPr>
              <a:t>Gramin</a:t>
            </a:r>
            <a:r>
              <a:rPr lang="en-US" sz="2000" b="1" dirty="0">
                <a:solidFill>
                  <a:prstClr val="black"/>
                </a:solidFill>
                <a:latin typeface="Arial" pitchFamily="34" charset="0"/>
                <a:cs typeface="Arial" pitchFamily="34" charset="0"/>
              </a:rPr>
              <a:t> Krishi Mausam </a:t>
            </a:r>
            <a:r>
              <a:rPr lang="en-US" sz="2000" b="1" dirty="0" err="1">
                <a:solidFill>
                  <a:prstClr val="black"/>
                </a:solidFill>
                <a:latin typeface="Arial" pitchFamily="34" charset="0"/>
                <a:cs typeface="Arial" pitchFamily="34" charset="0"/>
              </a:rPr>
              <a:t>Sewa</a:t>
            </a:r>
            <a:r>
              <a:rPr lang="en-US" sz="2000" b="1" dirty="0">
                <a:solidFill>
                  <a:prstClr val="black"/>
                </a:solidFill>
                <a:latin typeface="Arial" pitchFamily="34" charset="0"/>
                <a:cs typeface="Arial" pitchFamily="34" charset="0"/>
              </a:rPr>
              <a:t> (GKMS)”</a:t>
            </a:r>
          </a:p>
        </p:txBody>
      </p:sp>
    </p:spTree>
    <p:extLst>
      <p:ext uri="{BB962C8B-B14F-4D97-AF65-F5344CB8AC3E}">
        <p14:creationId xmlns:p14="http://schemas.microsoft.com/office/powerpoint/2010/main" val="1941012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C285AE-EC61-40EF-88C4-81325610A273}"/>
              </a:ext>
            </a:extLst>
          </p:cNvPr>
          <p:cNvSpPr>
            <a:spLocks noGrp="1"/>
          </p:cNvSpPr>
          <p:nvPr>
            <p:ph type="title"/>
          </p:nvPr>
        </p:nvSpPr>
        <p:spPr>
          <a:xfrm>
            <a:off x="1524000" y="0"/>
            <a:ext cx="9144000" cy="836712"/>
          </a:xfrm>
        </p:spPr>
        <p:txBody>
          <a:bodyPr/>
          <a:lstStyle/>
          <a:p>
            <a:r>
              <a:rPr lang="en-IN" dirty="0"/>
              <a:t>Objectives of GKMS</a:t>
            </a:r>
          </a:p>
        </p:txBody>
      </p:sp>
      <p:sp>
        <p:nvSpPr>
          <p:cNvPr id="3" name="TextBox 2">
            <a:extLst>
              <a:ext uri="{FF2B5EF4-FFF2-40B4-BE49-F238E27FC236}">
                <a16:creationId xmlns:a16="http://schemas.microsoft.com/office/drawing/2014/main" xmlns="" id="{0305083F-933C-4A72-AB23-4515FC0064B2}"/>
              </a:ext>
            </a:extLst>
          </p:cNvPr>
          <p:cNvSpPr txBox="1"/>
          <p:nvPr/>
        </p:nvSpPr>
        <p:spPr>
          <a:xfrm>
            <a:off x="1631504" y="1412776"/>
            <a:ext cx="8928992" cy="3939540"/>
          </a:xfrm>
          <a:prstGeom prst="rect">
            <a:avLst/>
          </a:prstGeom>
          <a:noFill/>
        </p:spPr>
        <p:txBody>
          <a:bodyPr wrap="square" rtlCol="0">
            <a:spAutoFit/>
          </a:bodyPr>
          <a:lstStyle/>
          <a:p>
            <a:pPr marL="342900" indent="-342900" algn="just">
              <a:spcBef>
                <a:spcPts val="1200"/>
              </a:spcBef>
              <a:buFont typeface="Arial" pitchFamily="34" charset="0"/>
              <a:buChar char="•"/>
            </a:pPr>
            <a:r>
              <a:rPr lang="en-US" sz="2200" b="1" dirty="0">
                <a:solidFill>
                  <a:prstClr val="black"/>
                </a:solidFill>
                <a:latin typeface="Arial" pitchFamily="34" charset="0"/>
                <a:cs typeface="Arial" pitchFamily="34" charset="0"/>
              </a:rPr>
              <a:t>To continuously improve the existing District level Agromet Advisory Services (AAS) and extend them further to Block level.</a:t>
            </a:r>
          </a:p>
          <a:p>
            <a:pPr marL="342900" indent="-342900" algn="just">
              <a:spcBef>
                <a:spcPts val="1200"/>
              </a:spcBef>
              <a:buFont typeface="Arial" pitchFamily="34" charset="0"/>
              <a:buChar char="•"/>
            </a:pPr>
            <a:r>
              <a:rPr lang="en-US" sz="2200" b="1" dirty="0">
                <a:solidFill>
                  <a:prstClr val="black"/>
                </a:solidFill>
                <a:latin typeface="Arial" pitchFamily="34" charset="0"/>
                <a:cs typeface="Arial" pitchFamily="34" charset="0"/>
              </a:rPr>
              <a:t>To establish District Agro-Met Units (DAMUs) in close cooperation with ICAR at Krishi Vigyan Kendra’s (KVKs).</a:t>
            </a:r>
          </a:p>
          <a:p>
            <a:pPr marL="342900" indent="-342900" algn="just">
              <a:spcBef>
                <a:spcPts val="1200"/>
              </a:spcBef>
              <a:buFont typeface="Arial" pitchFamily="34" charset="0"/>
              <a:buChar char="•"/>
            </a:pPr>
            <a:r>
              <a:rPr lang="en-US" sz="2200" b="1" dirty="0">
                <a:solidFill>
                  <a:prstClr val="black"/>
                </a:solidFill>
                <a:latin typeface="Arial" pitchFamily="34" charset="0"/>
                <a:cs typeface="Arial" pitchFamily="34" charset="0"/>
              </a:rPr>
              <a:t>To expand the existing channels of communication of weather based agro-met advisories to the farmers so as to expand the outreach to cover all farmer households in the country.</a:t>
            </a:r>
          </a:p>
          <a:p>
            <a:pPr marL="342900" indent="-342900" algn="just">
              <a:spcBef>
                <a:spcPts val="1200"/>
              </a:spcBef>
              <a:buFont typeface="Arial" pitchFamily="34" charset="0"/>
              <a:buChar char="•"/>
            </a:pPr>
            <a:r>
              <a:rPr lang="en-US" sz="2200" b="1" dirty="0">
                <a:solidFill>
                  <a:prstClr val="black"/>
                </a:solidFill>
                <a:latin typeface="Arial" pitchFamily="34" charset="0"/>
                <a:cs typeface="Arial" pitchFamily="34" charset="0"/>
              </a:rPr>
              <a:t>Promote Research &amp; Excellence in Agro-meteorology in support of targeted improvement to the operational services.</a:t>
            </a:r>
          </a:p>
        </p:txBody>
      </p:sp>
    </p:spTree>
    <p:extLst>
      <p:ext uri="{BB962C8B-B14F-4D97-AF65-F5344CB8AC3E}">
        <p14:creationId xmlns:p14="http://schemas.microsoft.com/office/powerpoint/2010/main" val="313598216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xmlns="" id="{40EFDC18-F5EF-4606-B5CB-14AD85D048DF}"/>
              </a:ext>
            </a:extLst>
          </p:cNvPr>
          <p:cNvGrpSpPr>
            <a:grpSpLocks/>
          </p:cNvGrpSpPr>
          <p:nvPr/>
        </p:nvGrpSpPr>
        <p:grpSpPr bwMode="auto">
          <a:xfrm>
            <a:off x="2362200" y="404665"/>
            <a:ext cx="8050202" cy="6148537"/>
            <a:chOff x="506554" y="-41871"/>
            <a:chExt cx="8650131" cy="6719653"/>
          </a:xfrm>
        </p:grpSpPr>
        <p:grpSp>
          <p:nvGrpSpPr>
            <p:cNvPr id="3" name="Group 5">
              <a:extLst>
                <a:ext uri="{FF2B5EF4-FFF2-40B4-BE49-F238E27FC236}">
                  <a16:creationId xmlns:a16="http://schemas.microsoft.com/office/drawing/2014/main" xmlns="" id="{82D7B515-7875-4700-B20D-EF862E1E130C}"/>
                </a:ext>
              </a:extLst>
            </p:cNvPr>
            <p:cNvGrpSpPr>
              <a:grpSpLocks/>
            </p:cNvGrpSpPr>
            <p:nvPr/>
          </p:nvGrpSpPr>
          <p:grpSpPr bwMode="auto">
            <a:xfrm>
              <a:off x="670311" y="36826"/>
              <a:ext cx="8486374" cy="6640956"/>
              <a:chOff x="476085" y="22365"/>
              <a:chExt cx="8796927" cy="7075375"/>
            </a:xfrm>
          </p:grpSpPr>
          <p:grpSp>
            <p:nvGrpSpPr>
              <p:cNvPr id="5" name="Group 6">
                <a:extLst>
                  <a:ext uri="{FF2B5EF4-FFF2-40B4-BE49-F238E27FC236}">
                    <a16:creationId xmlns:a16="http://schemas.microsoft.com/office/drawing/2014/main" xmlns="" id="{BA4D123E-20F5-4274-B7DD-BBE2DA6A0F06}"/>
                  </a:ext>
                </a:extLst>
              </p:cNvPr>
              <p:cNvGrpSpPr>
                <a:grpSpLocks/>
              </p:cNvGrpSpPr>
              <p:nvPr/>
            </p:nvGrpSpPr>
            <p:grpSpPr bwMode="auto">
              <a:xfrm>
                <a:off x="578643" y="22365"/>
                <a:ext cx="8664152" cy="7075375"/>
                <a:chOff x="727015" y="22365"/>
                <a:chExt cx="8049673" cy="7075375"/>
              </a:xfrm>
            </p:grpSpPr>
            <p:sp>
              <p:nvSpPr>
                <p:cNvPr id="27" name="Rectangle 26">
                  <a:extLst>
                    <a:ext uri="{FF2B5EF4-FFF2-40B4-BE49-F238E27FC236}">
                      <a16:creationId xmlns:a16="http://schemas.microsoft.com/office/drawing/2014/main" xmlns="" id="{6043775A-90A3-4A95-BA43-A1E8BB64D694}"/>
                    </a:ext>
                  </a:extLst>
                </p:cNvPr>
                <p:cNvSpPr/>
                <p:nvPr/>
              </p:nvSpPr>
              <p:spPr>
                <a:xfrm>
                  <a:off x="3391672" y="2838910"/>
                  <a:ext cx="2378744" cy="78069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FF"/>
                      </a:solidFill>
                    </a:rPr>
                    <a:t>Agromet Field Units/</a:t>
                  </a:r>
                </a:p>
                <a:p>
                  <a:pPr algn="ctr">
                    <a:defRPr/>
                  </a:pPr>
                  <a:r>
                    <a:rPr lang="en-US" b="1" dirty="0">
                      <a:solidFill>
                        <a:srgbClr val="0000FF"/>
                      </a:solidFill>
                    </a:rPr>
                    <a:t>District Agromet Units</a:t>
                  </a:r>
                </a:p>
              </p:txBody>
            </p:sp>
            <p:sp>
              <p:nvSpPr>
                <p:cNvPr id="41" name="Curved Up Arrow 40">
                  <a:extLst>
                    <a:ext uri="{FF2B5EF4-FFF2-40B4-BE49-F238E27FC236}">
                      <a16:creationId xmlns:a16="http://schemas.microsoft.com/office/drawing/2014/main" xmlns="" id="{2D5E57B3-C120-4F24-9CCD-7AAB5A22CB76}"/>
                    </a:ext>
                  </a:extLst>
                </p:cNvPr>
                <p:cNvSpPr/>
                <p:nvPr/>
              </p:nvSpPr>
              <p:spPr>
                <a:xfrm rot="16034988">
                  <a:off x="5309419" y="3691626"/>
                  <a:ext cx="1597430" cy="6342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sp>
              <p:nvSpPr>
                <p:cNvPr id="5145" name="TextBox 18">
                  <a:extLst>
                    <a:ext uri="{FF2B5EF4-FFF2-40B4-BE49-F238E27FC236}">
                      <a16:creationId xmlns:a16="http://schemas.microsoft.com/office/drawing/2014/main" xmlns="" id="{CAD03825-3043-4BEA-BED4-4CD62FF3DE6C}"/>
                    </a:ext>
                  </a:extLst>
                </p:cNvPr>
                <p:cNvSpPr txBox="1">
                  <a:spLocks noChangeArrowheads="1"/>
                </p:cNvSpPr>
                <p:nvPr/>
              </p:nvSpPr>
              <p:spPr bwMode="auto">
                <a:xfrm>
                  <a:off x="4574505" y="2217831"/>
                  <a:ext cx="3446369" cy="60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dirty="0">
                      <a:solidFill>
                        <a:srgbClr val="C00000"/>
                      </a:solidFill>
                    </a:rPr>
                    <a:t>Value added forecast at district / Block level for 5 days</a:t>
                  </a:r>
                  <a:endParaRPr lang="en-IN" altLang="en-US" sz="1400" dirty="0">
                    <a:solidFill>
                      <a:srgbClr val="C00000"/>
                    </a:solidFill>
                  </a:endParaRPr>
                </a:p>
              </p:txBody>
            </p:sp>
            <p:sp>
              <p:nvSpPr>
                <p:cNvPr id="22" name="Down Arrow 21">
                  <a:extLst>
                    <a:ext uri="{FF2B5EF4-FFF2-40B4-BE49-F238E27FC236}">
                      <a16:creationId xmlns:a16="http://schemas.microsoft.com/office/drawing/2014/main" xmlns="" id="{DA15879D-7D3A-47A7-8F01-3B506B9C5475}"/>
                    </a:ext>
                  </a:extLst>
                </p:cNvPr>
                <p:cNvSpPr/>
                <p:nvPr/>
              </p:nvSpPr>
              <p:spPr>
                <a:xfrm>
                  <a:off x="4316582" y="1023734"/>
                  <a:ext cx="233281" cy="517566"/>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sp>
              <p:nvSpPr>
                <p:cNvPr id="5147" name="TextBox 22">
                  <a:extLst>
                    <a:ext uri="{FF2B5EF4-FFF2-40B4-BE49-F238E27FC236}">
                      <a16:creationId xmlns:a16="http://schemas.microsoft.com/office/drawing/2014/main" xmlns="" id="{1AD81F1C-A814-4654-B8B3-9D089D3F3AAB}"/>
                    </a:ext>
                  </a:extLst>
                </p:cNvPr>
                <p:cNvSpPr txBox="1">
                  <a:spLocks noChangeArrowheads="1"/>
                </p:cNvSpPr>
                <p:nvPr/>
              </p:nvSpPr>
              <p:spPr bwMode="auto">
                <a:xfrm>
                  <a:off x="2681973" y="1064399"/>
                  <a:ext cx="3530455" cy="3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IN" altLang="en-US" sz="1600" dirty="0">
                      <a:solidFill>
                        <a:srgbClr val="C00000"/>
                      </a:solidFill>
                    </a:rPr>
                    <a:t>Medium range Weather Forecast</a:t>
                  </a:r>
                </a:p>
              </p:txBody>
            </p:sp>
            <p:sp>
              <p:nvSpPr>
                <p:cNvPr id="24" name="Rectangle 23">
                  <a:extLst>
                    <a:ext uri="{FF2B5EF4-FFF2-40B4-BE49-F238E27FC236}">
                      <a16:creationId xmlns:a16="http://schemas.microsoft.com/office/drawing/2014/main" xmlns="" id="{272423CA-7B10-4B96-A66D-498107BD948F}"/>
                    </a:ext>
                  </a:extLst>
                </p:cNvPr>
                <p:cNvSpPr/>
                <p:nvPr/>
              </p:nvSpPr>
              <p:spPr>
                <a:xfrm>
                  <a:off x="3337460" y="1569027"/>
                  <a:ext cx="2370592" cy="475051"/>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prstClr val="white"/>
                      </a:solidFill>
                    </a:rPr>
                    <a:t>State Met Centre</a:t>
                  </a:r>
                  <a:endParaRPr lang="en-US" sz="2000" dirty="0">
                    <a:solidFill>
                      <a:prstClr val="black"/>
                    </a:solidFill>
                  </a:endParaRPr>
                </a:p>
              </p:txBody>
            </p:sp>
            <p:sp>
              <p:nvSpPr>
                <p:cNvPr id="28" name="Down Arrow 27">
                  <a:extLst>
                    <a:ext uri="{FF2B5EF4-FFF2-40B4-BE49-F238E27FC236}">
                      <a16:creationId xmlns:a16="http://schemas.microsoft.com/office/drawing/2014/main" xmlns="" id="{4B0329D4-2CBA-4342-BF92-70C353C8BEB5}"/>
                    </a:ext>
                  </a:extLst>
                </p:cNvPr>
                <p:cNvSpPr/>
                <p:nvPr/>
              </p:nvSpPr>
              <p:spPr>
                <a:xfrm>
                  <a:off x="4362289" y="3619602"/>
                  <a:ext cx="160468" cy="239374"/>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sp>
              <p:nvSpPr>
                <p:cNvPr id="5150" name="TextBox 28">
                  <a:extLst>
                    <a:ext uri="{FF2B5EF4-FFF2-40B4-BE49-F238E27FC236}">
                      <a16:creationId xmlns:a16="http://schemas.microsoft.com/office/drawing/2014/main" xmlns="" id="{2F44197F-D827-45F5-8FC9-7394E37E36A3}"/>
                    </a:ext>
                  </a:extLst>
                </p:cNvPr>
                <p:cNvSpPr txBox="1">
                  <a:spLocks noChangeArrowheads="1"/>
                </p:cNvSpPr>
                <p:nvPr/>
              </p:nvSpPr>
              <p:spPr bwMode="auto">
                <a:xfrm>
                  <a:off x="1048061" y="3856873"/>
                  <a:ext cx="6786749" cy="3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600" dirty="0">
                      <a:solidFill>
                        <a:srgbClr val="C00000"/>
                      </a:solidFill>
                    </a:rPr>
                    <a:t>Multi-Channel Dissemination</a:t>
                  </a:r>
                  <a:endParaRPr lang="en-IN" altLang="en-US" sz="1600" dirty="0">
                    <a:solidFill>
                      <a:srgbClr val="C00000"/>
                    </a:solidFill>
                  </a:endParaRPr>
                </a:p>
              </p:txBody>
            </p:sp>
            <p:sp>
              <p:nvSpPr>
                <p:cNvPr id="30" name="Rectangle 29">
                  <a:extLst>
                    <a:ext uri="{FF2B5EF4-FFF2-40B4-BE49-F238E27FC236}">
                      <a16:creationId xmlns:a16="http://schemas.microsoft.com/office/drawing/2014/main" xmlns="" id="{F29B9992-260D-430A-9950-12E71CA99A69}"/>
                    </a:ext>
                  </a:extLst>
                </p:cNvPr>
                <p:cNvSpPr/>
                <p:nvPr/>
              </p:nvSpPr>
              <p:spPr>
                <a:xfrm>
                  <a:off x="727015" y="4278854"/>
                  <a:ext cx="7993974" cy="99076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rgbClr val="0000FF"/>
                    </a:solidFill>
                  </a:endParaRPr>
                </a:p>
              </p:txBody>
            </p:sp>
            <p:sp>
              <p:nvSpPr>
                <p:cNvPr id="51238" name="Rectangle 30">
                  <a:extLst>
                    <a:ext uri="{FF2B5EF4-FFF2-40B4-BE49-F238E27FC236}">
                      <a16:creationId xmlns:a16="http://schemas.microsoft.com/office/drawing/2014/main" xmlns="" id="{0759D4E4-DDF2-4F51-9102-E99D6BFB72AC}"/>
                    </a:ext>
                  </a:extLst>
                </p:cNvPr>
                <p:cNvSpPr>
                  <a:spLocks noChangeArrowheads="1"/>
                </p:cNvSpPr>
                <p:nvPr/>
              </p:nvSpPr>
              <p:spPr bwMode="auto">
                <a:xfrm>
                  <a:off x="5977320" y="22365"/>
                  <a:ext cx="2799368" cy="1225619"/>
                </a:xfrm>
                <a:prstGeom prst="rect">
                  <a:avLst/>
                </a:prstGeom>
                <a:noFill/>
                <a:ln w="9525">
                  <a:noFill/>
                  <a:miter lim="800000"/>
                  <a:headEnd/>
                  <a:tailEnd/>
                </a:ln>
              </p:spPr>
              <p:txBody>
                <a:bodyPr>
                  <a:spAutoFit/>
                </a:bodyPr>
                <a:lstStyle/>
                <a:p>
                  <a:pPr marL="192881" indent="-192881" algn="just">
                    <a:lnSpc>
                      <a:spcPct val="80000"/>
                    </a:lnSpc>
                    <a:spcBef>
                      <a:spcPct val="20000"/>
                    </a:spcBef>
                    <a:buClr>
                      <a:srgbClr val="0000FF"/>
                    </a:buClr>
                    <a:buSzPct val="70000"/>
                    <a:defRPr/>
                  </a:pPr>
                  <a:r>
                    <a:rPr lang="en-US" altLang="ja-JP" b="1" dirty="0">
                      <a:solidFill>
                        <a:srgbClr val="C00000"/>
                      </a:solidFill>
                    </a:rPr>
                    <a:t>Forecast</a:t>
                  </a:r>
                </a:p>
                <a:p>
                  <a:pPr>
                    <a:lnSpc>
                      <a:spcPct val="80000"/>
                    </a:lnSpc>
                    <a:spcBef>
                      <a:spcPct val="20000"/>
                    </a:spcBef>
                    <a:buClr>
                      <a:srgbClr val="0000FF"/>
                    </a:buClr>
                    <a:buSzPct val="70000"/>
                    <a:defRPr/>
                  </a:pPr>
                  <a:r>
                    <a:rPr lang="en-US" altLang="ja-JP" sz="1600" dirty="0">
                      <a:solidFill>
                        <a:prstClr val="black"/>
                      </a:solidFill>
                    </a:rPr>
                    <a:t>Rainfall, Temperature,</a:t>
                  </a:r>
                </a:p>
                <a:p>
                  <a:pPr>
                    <a:lnSpc>
                      <a:spcPct val="80000"/>
                    </a:lnSpc>
                    <a:spcBef>
                      <a:spcPct val="20000"/>
                    </a:spcBef>
                    <a:buClr>
                      <a:srgbClr val="0000FF"/>
                    </a:buClr>
                    <a:buSzPct val="70000"/>
                    <a:defRPr/>
                  </a:pPr>
                  <a:r>
                    <a:rPr lang="en-US" altLang="ja-JP" sz="1600" dirty="0">
                      <a:solidFill>
                        <a:prstClr val="black"/>
                      </a:solidFill>
                    </a:rPr>
                    <a:t>Wind, Humidity, </a:t>
                  </a:r>
                </a:p>
                <a:p>
                  <a:pPr>
                    <a:lnSpc>
                      <a:spcPct val="80000"/>
                    </a:lnSpc>
                    <a:spcBef>
                      <a:spcPct val="20000"/>
                    </a:spcBef>
                    <a:buClr>
                      <a:srgbClr val="0000FF"/>
                    </a:buClr>
                    <a:buSzPct val="70000"/>
                    <a:defRPr/>
                  </a:pPr>
                  <a:r>
                    <a:rPr lang="en-US" altLang="ja-JP" sz="1600" dirty="0">
                      <a:solidFill>
                        <a:prstClr val="black"/>
                      </a:solidFill>
                    </a:rPr>
                    <a:t>Cloud cover</a:t>
                  </a:r>
                </a:p>
              </p:txBody>
            </p:sp>
            <p:pic>
              <p:nvPicPr>
                <p:cNvPr id="5154" name="Picture 8" descr="http://t1.gstatic.com/images?q=tbn:ANd9GcRcjijRJzfwIDaVLuI9aUOw5T6FWSO47kopOtyu5BschIuUpfDr">
                  <a:extLst>
                    <a:ext uri="{FF2B5EF4-FFF2-40B4-BE49-F238E27FC236}">
                      <a16:creationId xmlns:a16="http://schemas.microsoft.com/office/drawing/2014/main" xmlns="" id="{FB3CA4EA-4407-4C52-9F0C-B4C7EC99E5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0873" b="30043"/>
                <a:stretch>
                  <a:fillRect/>
                </a:stretch>
              </p:blipFill>
              <p:spPr bwMode="auto">
                <a:xfrm>
                  <a:off x="3766822" y="5571278"/>
                  <a:ext cx="1291145" cy="150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Down Arrow 36">
                  <a:extLst>
                    <a:ext uri="{FF2B5EF4-FFF2-40B4-BE49-F238E27FC236}">
                      <a16:creationId xmlns:a16="http://schemas.microsoft.com/office/drawing/2014/main" xmlns="" id="{9A9ECF8F-E1A9-4998-8C92-FCF9B0559D87}"/>
                    </a:ext>
                  </a:extLst>
                </p:cNvPr>
                <p:cNvSpPr/>
                <p:nvPr/>
              </p:nvSpPr>
              <p:spPr>
                <a:xfrm>
                  <a:off x="4337939" y="5275168"/>
                  <a:ext cx="206996" cy="260632"/>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sp>
              <p:nvSpPr>
                <p:cNvPr id="42" name="Curved Up Arrow 41">
                  <a:extLst>
                    <a:ext uri="{FF2B5EF4-FFF2-40B4-BE49-F238E27FC236}">
                      <a16:creationId xmlns:a16="http://schemas.microsoft.com/office/drawing/2014/main" xmlns="" id="{33512865-F97D-412C-AAD8-800E6D507EEA}"/>
                    </a:ext>
                  </a:extLst>
                </p:cNvPr>
                <p:cNvSpPr/>
                <p:nvPr/>
              </p:nvSpPr>
              <p:spPr>
                <a:xfrm rot="16034988">
                  <a:off x="4726758" y="5647185"/>
                  <a:ext cx="1604455" cy="89369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sp>
              <p:nvSpPr>
                <p:cNvPr id="43" name="Curved Right Arrow 42">
                  <a:extLst>
                    <a:ext uri="{FF2B5EF4-FFF2-40B4-BE49-F238E27FC236}">
                      <a16:creationId xmlns:a16="http://schemas.microsoft.com/office/drawing/2014/main" xmlns="" id="{C79516DE-8556-4302-99CA-ECE1D3DB3342}"/>
                    </a:ext>
                  </a:extLst>
                </p:cNvPr>
                <p:cNvSpPr/>
                <p:nvPr/>
              </p:nvSpPr>
              <p:spPr>
                <a:xfrm>
                  <a:off x="2746044" y="5315834"/>
                  <a:ext cx="946266" cy="178190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grpSp>
          <p:sp>
            <p:nvSpPr>
              <p:cNvPr id="5137" name="TextBox 8">
                <a:extLst>
                  <a:ext uri="{FF2B5EF4-FFF2-40B4-BE49-F238E27FC236}">
                    <a16:creationId xmlns:a16="http://schemas.microsoft.com/office/drawing/2014/main" xmlns="" id="{5C080A2E-BDF3-4E6E-B7E9-F2F8B08EBB45}"/>
                  </a:ext>
                </a:extLst>
              </p:cNvPr>
              <p:cNvSpPr txBox="1">
                <a:spLocks noChangeArrowheads="1"/>
              </p:cNvSpPr>
              <p:nvPr/>
            </p:nvSpPr>
            <p:spPr bwMode="auto">
              <a:xfrm>
                <a:off x="6390145" y="1646374"/>
                <a:ext cx="2882867" cy="3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300" dirty="0">
                    <a:solidFill>
                      <a:srgbClr val="002060"/>
                    </a:solidFill>
                  </a:rPr>
                  <a:t>Stakeholders’ Awareness</a:t>
                </a:r>
              </a:p>
            </p:txBody>
          </p:sp>
          <p:sp>
            <p:nvSpPr>
              <p:cNvPr id="5138" name="TextBox 9">
                <a:extLst>
                  <a:ext uri="{FF2B5EF4-FFF2-40B4-BE49-F238E27FC236}">
                    <a16:creationId xmlns:a16="http://schemas.microsoft.com/office/drawing/2014/main" xmlns="" id="{8FB3E63A-0C0E-4313-8A06-AC860D075B58}"/>
                  </a:ext>
                </a:extLst>
              </p:cNvPr>
              <p:cNvSpPr txBox="1">
                <a:spLocks noChangeArrowheads="1"/>
              </p:cNvSpPr>
              <p:nvPr/>
            </p:nvSpPr>
            <p:spPr bwMode="auto">
              <a:xfrm>
                <a:off x="476085" y="2750185"/>
                <a:ext cx="3127801" cy="103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 typeface="Wingdings" panose="05000000000000000000" pitchFamily="2" charset="2"/>
                  <a:buNone/>
                </a:pPr>
                <a:r>
                  <a:rPr lang="en-US" altLang="en-US" sz="1300" dirty="0">
                    <a:solidFill>
                      <a:srgbClr val="002060"/>
                    </a:solidFill>
                  </a:rPr>
                  <a:t>Biweekly (Tuesday &amp; Friday) Weather based Farm Advisory for all districts and ~3100 blocks in English &amp; Regional languages</a:t>
                </a:r>
              </a:p>
            </p:txBody>
          </p:sp>
          <p:sp>
            <p:nvSpPr>
              <p:cNvPr id="5139" name="TextBox 10">
                <a:extLst>
                  <a:ext uri="{FF2B5EF4-FFF2-40B4-BE49-F238E27FC236}">
                    <a16:creationId xmlns:a16="http://schemas.microsoft.com/office/drawing/2014/main" xmlns="" id="{CA204465-3E56-45BC-A842-47F80DD14763}"/>
                  </a:ext>
                </a:extLst>
              </p:cNvPr>
              <p:cNvSpPr txBox="1">
                <a:spLocks noChangeArrowheads="1"/>
              </p:cNvSpPr>
              <p:nvPr/>
            </p:nvSpPr>
            <p:spPr bwMode="auto">
              <a:xfrm>
                <a:off x="6502209" y="2927636"/>
                <a:ext cx="2411510" cy="806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IN" altLang="en-US" sz="1300" dirty="0">
                    <a:solidFill>
                      <a:srgbClr val="002060"/>
                    </a:solidFill>
                  </a:rPr>
                  <a:t>Special Weather Advisory during extreme events </a:t>
                </a:r>
              </a:p>
            </p:txBody>
          </p:sp>
          <p:sp>
            <p:nvSpPr>
              <p:cNvPr id="5140" name="TextBox 11">
                <a:extLst>
                  <a:ext uri="{FF2B5EF4-FFF2-40B4-BE49-F238E27FC236}">
                    <a16:creationId xmlns:a16="http://schemas.microsoft.com/office/drawing/2014/main" xmlns="" id="{08CC7BE8-277F-4A53-87E4-DC54E604A6B8}"/>
                  </a:ext>
                </a:extLst>
              </p:cNvPr>
              <p:cNvSpPr txBox="1">
                <a:spLocks noChangeArrowheads="1"/>
              </p:cNvSpPr>
              <p:nvPr/>
            </p:nvSpPr>
            <p:spPr bwMode="auto">
              <a:xfrm>
                <a:off x="6007038" y="5494788"/>
                <a:ext cx="1573149" cy="26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IN" altLang="en-US" sz="900">
                  <a:solidFill>
                    <a:srgbClr val="FF0000"/>
                  </a:solidFill>
                </a:endParaRPr>
              </a:p>
            </p:txBody>
          </p:sp>
          <p:sp>
            <p:nvSpPr>
              <p:cNvPr id="15" name="Left Arrow 14">
                <a:extLst>
                  <a:ext uri="{FF2B5EF4-FFF2-40B4-BE49-F238E27FC236}">
                    <a16:creationId xmlns:a16="http://schemas.microsoft.com/office/drawing/2014/main" xmlns="" id="{5CE48B25-F513-468C-BF32-2C6FBAFEC089}"/>
                  </a:ext>
                </a:extLst>
              </p:cNvPr>
              <p:cNvSpPr/>
              <p:nvPr/>
            </p:nvSpPr>
            <p:spPr>
              <a:xfrm>
                <a:off x="2884413" y="1763114"/>
                <a:ext cx="480958" cy="138634"/>
              </a:xfrm>
              <a:prstGeom prst="leftArrow">
                <a:avLst/>
              </a:prstGeom>
              <a:solidFill>
                <a:srgbClr val="CC0000"/>
              </a:solidFill>
              <a:ln>
                <a:solidFill>
                  <a:srgbClr val="CC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IN" sz="1125" dirty="0">
                  <a:solidFill>
                    <a:srgbClr val="7030A0"/>
                  </a:solidFill>
                </a:endParaRPr>
              </a:p>
            </p:txBody>
          </p:sp>
          <p:sp>
            <p:nvSpPr>
              <p:cNvPr id="5142" name="TextBox 16">
                <a:extLst>
                  <a:ext uri="{FF2B5EF4-FFF2-40B4-BE49-F238E27FC236}">
                    <a16:creationId xmlns:a16="http://schemas.microsoft.com/office/drawing/2014/main" xmlns="" id="{680F79E2-2452-4300-898B-57994E54D2D6}"/>
                  </a:ext>
                </a:extLst>
              </p:cNvPr>
              <p:cNvSpPr txBox="1">
                <a:spLocks noChangeArrowheads="1"/>
              </p:cNvSpPr>
              <p:nvPr/>
            </p:nvSpPr>
            <p:spPr bwMode="auto">
              <a:xfrm>
                <a:off x="476086" y="975673"/>
                <a:ext cx="2012328" cy="57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300" dirty="0">
                    <a:solidFill>
                      <a:srgbClr val="002060"/>
                    </a:solidFill>
                  </a:rPr>
                  <a:t>Composite State Level Bulletin</a:t>
                </a:r>
                <a:endParaRPr lang="en-IN" altLang="en-US" sz="1300" dirty="0">
                  <a:solidFill>
                    <a:srgbClr val="002060"/>
                  </a:solidFill>
                </a:endParaRPr>
              </a:p>
            </p:txBody>
          </p:sp>
        </p:grpSp>
        <p:sp>
          <p:nvSpPr>
            <p:cNvPr id="6154" name="TextBox 39">
              <a:extLst>
                <a:ext uri="{FF2B5EF4-FFF2-40B4-BE49-F238E27FC236}">
                  <a16:creationId xmlns:a16="http://schemas.microsoft.com/office/drawing/2014/main" xmlns="" id="{807F090C-FFDB-4981-A051-98ECA26A5D42}"/>
                </a:ext>
              </a:extLst>
            </p:cNvPr>
            <p:cNvSpPr txBox="1">
              <a:spLocks noChangeArrowheads="1"/>
            </p:cNvSpPr>
            <p:nvPr/>
          </p:nvSpPr>
          <p:spPr bwMode="auto">
            <a:xfrm>
              <a:off x="506554" y="4916013"/>
              <a:ext cx="2616707" cy="1749097"/>
            </a:xfrm>
            <a:prstGeom prst="rect">
              <a:avLst/>
            </a:prstGeom>
            <a:noFill/>
            <a:ln>
              <a:noFill/>
            </a:ln>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marL="285750" indent="-106363">
                <a:spcBef>
                  <a:spcPct val="0"/>
                </a:spcBef>
                <a:buFont typeface="Arial" panose="020B0604020202020204" pitchFamily="34" charset="0"/>
                <a:buChar char="•"/>
                <a:defRPr/>
              </a:pPr>
              <a:r>
                <a:rPr lang="en-IN" altLang="en-US" sz="1400" dirty="0">
                  <a:solidFill>
                    <a:srgbClr val="0000FF"/>
                  </a:solidFill>
                </a:rPr>
                <a:t>Farmer Awareness Program (FAP)</a:t>
              </a:r>
            </a:p>
            <a:p>
              <a:pPr marL="285750" indent="-106363">
                <a:spcBef>
                  <a:spcPct val="0"/>
                </a:spcBef>
                <a:buFont typeface="Arial" panose="020B0604020202020204" pitchFamily="34" charset="0"/>
                <a:buChar char="•"/>
                <a:defRPr/>
              </a:pPr>
              <a:r>
                <a:rPr lang="en-IN" altLang="en-US" sz="1400" dirty="0">
                  <a:solidFill>
                    <a:srgbClr val="0000FF"/>
                  </a:solidFill>
                </a:rPr>
                <a:t>Training programmes</a:t>
              </a:r>
            </a:p>
            <a:p>
              <a:pPr marL="285750" indent="-106363">
                <a:spcBef>
                  <a:spcPct val="0"/>
                </a:spcBef>
                <a:buFont typeface="Arial" panose="020B0604020202020204" pitchFamily="34" charset="0"/>
                <a:buChar char="•"/>
                <a:defRPr/>
              </a:pPr>
              <a:r>
                <a:rPr lang="en-IN" altLang="en-US" sz="1400" dirty="0">
                  <a:solidFill>
                    <a:srgbClr val="0000FF"/>
                  </a:solidFill>
                </a:rPr>
                <a:t>Dynamic &amp; End of Season Feedback mechanism</a:t>
              </a:r>
            </a:p>
            <a:p>
              <a:pPr algn="ctr">
                <a:spcBef>
                  <a:spcPct val="0"/>
                </a:spcBef>
                <a:buFontTx/>
                <a:buNone/>
                <a:defRPr/>
              </a:pPr>
              <a:endParaRPr lang="en-IN" altLang="en-US" sz="1400" dirty="0">
                <a:solidFill>
                  <a:srgbClr val="0000FF"/>
                </a:solidFill>
              </a:endParaRPr>
            </a:p>
          </p:txBody>
        </p:sp>
        <p:sp>
          <p:nvSpPr>
            <p:cNvPr id="5130" name="TextBox 43">
              <a:extLst>
                <a:ext uri="{FF2B5EF4-FFF2-40B4-BE49-F238E27FC236}">
                  <a16:creationId xmlns:a16="http://schemas.microsoft.com/office/drawing/2014/main" xmlns="" id="{34B2B93A-5653-4411-A90A-D81CFDCBFEC5}"/>
                </a:ext>
              </a:extLst>
            </p:cNvPr>
            <p:cNvSpPr txBox="1">
              <a:spLocks noChangeArrowheads="1"/>
            </p:cNvSpPr>
            <p:nvPr/>
          </p:nvSpPr>
          <p:spPr bwMode="auto">
            <a:xfrm>
              <a:off x="6371021" y="4974088"/>
              <a:ext cx="2708495" cy="127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spcBef>
                  <a:spcPct val="0"/>
                </a:spcBef>
                <a:buFont typeface="Arial" pitchFamily="34" charset="0"/>
                <a:buChar char="•"/>
              </a:pPr>
              <a:r>
                <a:rPr lang="en-IN" altLang="en-US" sz="1400" dirty="0">
                  <a:solidFill>
                    <a:srgbClr val="0000FF"/>
                  </a:solidFill>
                </a:rPr>
                <a:t>Economic benefits from savings in farm inputs.</a:t>
              </a:r>
            </a:p>
            <a:p>
              <a:pPr>
                <a:spcBef>
                  <a:spcPct val="0"/>
                </a:spcBef>
                <a:buFont typeface="Arial" pitchFamily="34" charset="0"/>
                <a:buChar char="•"/>
              </a:pPr>
              <a:r>
                <a:rPr lang="en-IN" altLang="en-US" sz="1400" dirty="0">
                  <a:solidFill>
                    <a:srgbClr val="0000FF"/>
                  </a:solidFill>
                </a:rPr>
                <a:t>Increased farm productivity and food security.</a:t>
              </a:r>
              <a:endParaRPr lang="en-US" altLang="en-US" sz="1400" dirty="0">
                <a:solidFill>
                  <a:srgbClr val="0000FF"/>
                </a:solidFill>
              </a:endParaRPr>
            </a:p>
          </p:txBody>
        </p:sp>
        <p:sp>
          <p:nvSpPr>
            <p:cNvPr id="4" name="Up-Down Arrow 3">
              <a:extLst>
                <a:ext uri="{FF2B5EF4-FFF2-40B4-BE49-F238E27FC236}">
                  <a16:creationId xmlns:a16="http://schemas.microsoft.com/office/drawing/2014/main" xmlns="" id="{3917484D-55F0-4280-A05B-A2CB725831BE}"/>
                </a:ext>
              </a:extLst>
            </p:cNvPr>
            <p:cNvSpPr/>
            <p:nvPr/>
          </p:nvSpPr>
          <p:spPr>
            <a:xfrm>
              <a:off x="4496435" y="1939614"/>
              <a:ext cx="242224" cy="754706"/>
            </a:xfrm>
            <a:prstGeom prst="up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125" dirty="0">
                <a:solidFill>
                  <a:prstClr val="white"/>
                </a:solidFill>
              </a:endParaRPr>
            </a:p>
          </p:txBody>
        </p:sp>
        <p:sp>
          <p:nvSpPr>
            <p:cNvPr id="11" name="Oval 10">
              <a:extLst>
                <a:ext uri="{FF2B5EF4-FFF2-40B4-BE49-F238E27FC236}">
                  <a16:creationId xmlns:a16="http://schemas.microsoft.com/office/drawing/2014/main" xmlns="" id="{F5DDE61B-BB1C-4A95-86FB-8CF8A240D7DA}"/>
                </a:ext>
              </a:extLst>
            </p:cNvPr>
            <p:cNvSpPr/>
            <p:nvPr/>
          </p:nvSpPr>
          <p:spPr>
            <a:xfrm>
              <a:off x="3280621" y="-41871"/>
              <a:ext cx="2663817" cy="1006281"/>
            </a:xfrm>
            <a:prstGeom prst="ellipse">
              <a:avLst/>
            </a:prstGeom>
            <a:solidFill>
              <a:srgbClr val="00B0F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b="1" dirty="0">
                  <a:ln/>
                  <a:solidFill>
                    <a:srgbClr val="990000"/>
                  </a:solidFill>
                  <a:latin typeface="Arial" pitchFamily="34" charset="0"/>
                  <a:cs typeface="Arial" pitchFamily="34" charset="0"/>
                </a:rPr>
                <a:t>Weather Forecast</a:t>
              </a:r>
            </a:p>
            <a:p>
              <a:pPr algn="ctr">
                <a:defRPr/>
              </a:pPr>
              <a:r>
                <a:rPr lang="en-US" b="1" dirty="0">
                  <a:ln/>
                  <a:solidFill>
                    <a:srgbClr val="990000"/>
                  </a:solidFill>
                  <a:latin typeface="Arial" pitchFamily="34" charset="0"/>
                  <a:cs typeface="Arial" pitchFamily="34" charset="0"/>
                </a:rPr>
                <a:t>Model</a:t>
              </a:r>
            </a:p>
          </p:txBody>
        </p:sp>
      </p:grpSp>
      <p:sp>
        <p:nvSpPr>
          <p:cNvPr id="5124" name="TextBox 47">
            <a:extLst>
              <a:ext uri="{FF2B5EF4-FFF2-40B4-BE49-F238E27FC236}">
                <a16:creationId xmlns:a16="http://schemas.microsoft.com/office/drawing/2014/main" xmlns="" id="{A21E4B49-1F15-4CE8-8869-2478C9332B8B}"/>
              </a:ext>
            </a:extLst>
          </p:cNvPr>
          <p:cNvSpPr txBox="1">
            <a:spLocks noChangeArrowheads="1"/>
          </p:cNvSpPr>
          <p:nvPr/>
        </p:nvSpPr>
        <p:spPr bwMode="auto">
          <a:xfrm>
            <a:off x="2667001" y="4191001"/>
            <a:ext cx="7521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lgn="just">
              <a:spcBef>
                <a:spcPct val="0"/>
              </a:spcBef>
              <a:buFont typeface="Wingdings" panose="05000000000000000000" pitchFamily="2" charset="2"/>
              <a:buNone/>
            </a:pPr>
            <a:r>
              <a:rPr lang="en-US" altLang="en-US" sz="1600" dirty="0">
                <a:solidFill>
                  <a:srgbClr val="0000FF"/>
                </a:solidFill>
              </a:rPr>
              <a:t>Radio, TV, Press, KVKs, State Extension mechanism, Public-Private Partners (IKSL &amp; Reliance Foundation), Mobile text message, Mobile Apps, Social media </a:t>
            </a:r>
          </a:p>
        </p:txBody>
      </p:sp>
      <p:pic>
        <p:nvPicPr>
          <p:cNvPr id="5125" name="Picture 49">
            <a:extLst>
              <a:ext uri="{FF2B5EF4-FFF2-40B4-BE49-F238E27FC236}">
                <a16:creationId xmlns:a16="http://schemas.microsoft.com/office/drawing/2014/main" xmlns="" id="{12082992-EE41-45F2-9ACC-DC53D1AA0A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1981200"/>
            <a:ext cx="414338"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5126" name="Picture 50">
            <a:extLst>
              <a:ext uri="{FF2B5EF4-FFF2-40B4-BE49-F238E27FC236}">
                <a16:creationId xmlns:a16="http://schemas.microsoft.com/office/drawing/2014/main" xmlns="" id="{90D0BDBD-E13A-4FDF-AF67-F16607703E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3048001"/>
            <a:ext cx="409918" cy="12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5127" name="Picture 51">
            <a:extLst>
              <a:ext uri="{FF2B5EF4-FFF2-40B4-BE49-F238E27FC236}">
                <a16:creationId xmlns:a16="http://schemas.microsoft.com/office/drawing/2014/main" xmlns="" id="{7E27D6F0-5796-4CC3-9D47-DE425E75F7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2819400"/>
            <a:ext cx="4079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7" name="Picture 6">
            <a:extLst>
              <a:ext uri="{FF2B5EF4-FFF2-40B4-BE49-F238E27FC236}">
                <a16:creationId xmlns:a16="http://schemas.microsoft.com/office/drawing/2014/main" xmlns="" id="{ABE9C94F-1580-4885-BFC4-97625EF9CE19}"/>
              </a:ext>
            </a:extLst>
          </p:cNvPr>
          <p:cNvPicPr>
            <a:picLocks noChangeAspect="1"/>
          </p:cNvPicPr>
          <p:nvPr/>
        </p:nvPicPr>
        <p:blipFill rotWithShape="1">
          <a:blip r:embed="rId7" cstate="print"/>
          <a:srcRect l="32379" t="9394" r="31493" b="9394"/>
          <a:stretch/>
        </p:blipFill>
        <p:spPr>
          <a:xfrm>
            <a:off x="1828801" y="1066800"/>
            <a:ext cx="752407" cy="811122"/>
          </a:xfrm>
          <a:prstGeom prst="rect">
            <a:avLst/>
          </a:prstGeom>
        </p:spPr>
      </p:pic>
      <p:pic>
        <p:nvPicPr>
          <p:cNvPr id="9" name="Picture 8">
            <a:extLst>
              <a:ext uri="{FF2B5EF4-FFF2-40B4-BE49-F238E27FC236}">
                <a16:creationId xmlns:a16="http://schemas.microsoft.com/office/drawing/2014/main" xmlns="" id="{1F0D28DF-1446-4E49-BC5B-ECC436EA76FC}"/>
              </a:ext>
            </a:extLst>
          </p:cNvPr>
          <p:cNvPicPr>
            <a:picLocks noChangeAspect="1"/>
          </p:cNvPicPr>
          <p:nvPr/>
        </p:nvPicPr>
        <p:blipFill rotWithShape="1">
          <a:blip r:embed="rId8" cstate="print"/>
          <a:srcRect l="33886" t="15952" r="34757" b="11409"/>
          <a:stretch/>
        </p:blipFill>
        <p:spPr>
          <a:xfrm>
            <a:off x="1828800" y="1905000"/>
            <a:ext cx="708566" cy="811122"/>
          </a:xfrm>
          <a:prstGeom prst="rect">
            <a:avLst/>
          </a:prstGeom>
        </p:spPr>
      </p:pic>
      <p:pic>
        <p:nvPicPr>
          <p:cNvPr id="12" name="Picture 11">
            <a:extLst>
              <a:ext uri="{FF2B5EF4-FFF2-40B4-BE49-F238E27FC236}">
                <a16:creationId xmlns:a16="http://schemas.microsoft.com/office/drawing/2014/main" xmlns="" id="{9C491E41-1B9E-4597-B261-400F12D0CEFB}"/>
              </a:ext>
            </a:extLst>
          </p:cNvPr>
          <p:cNvPicPr>
            <a:picLocks noChangeAspect="1"/>
          </p:cNvPicPr>
          <p:nvPr/>
        </p:nvPicPr>
        <p:blipFill rotWithShape="1">
          <a:blip r:embed="rId9" cstate="print"/>
          <a:srcRect l="35685" t="15952" r="36605" b="29897"/>
          <a:stretch/>
        </p:blipFill>
        <p:spPr>
          <a:xfrm>
            <a:off x="1752601" y="2895600"/>
            <a:ext cx="738249" cy="811122"/>
          </a:xfrm>
          <a:prstGeom prst="rect">
            <a:avLst/>
          </a:prstGeom>
        </p:spPr>
      </p:pic>
      <p:sp>
        <p:nvSpPr>
          <p:cNvPr id="47" name="TextBox 46">
            <a:extLst>
              <a:ext uri="{FF2B5EF4-FFF2-40B4-BE49-F238E27FC236}">
                <a16:creationId xmlns:a16="http://schemas.microsoft.com/office/drawing/2014/main" xmlns="" id="{734C171A-5FFB-43D7-9693-BA07E2AAC75F}"/>
              </a:ext>
            </a:extLst>
          </p:cNvPr>
          <p:cNvSpPr txBox="1"/>
          <p:nvPr/>
        </p:nvSpPr>
        <p:spPr>
          <a:xfrm>
            <a:off x="2438400" y="2133600"/>
            <a:ext cx="4572000" cy="292388"/>
          </a:xfrm>
          <a:prstGeom prst="rect">
            <a:avLst/>
          </a:prstGeom>
          <a:noFill/>
        </p:spPr>
        <p:txBody>
          <a:bodyPr wrap="square">
            <a:spAutoFit/>
          </a:bodyPr>
          <a:lstStyle/>
          <a:p>
            <a:pPr>
              <a:spcBef>
                <a:spcPct val="0"/>
              </a:spcBef>
            </a:pPr>
            <a:r>
              <a:rPr lang="en-US" altLang="en-US" sz="1300" b="1" dirty="0">
                <a:solidFill>
                  <a:srgbClr val="002060"/>
                </a:solidFill>
                <a:latin typeface="Arial" panose="020B0604020202020204" pitchFamily="34" charset="0"/>
                <a:cs typeface="Arial" panose="020B0604020202020204" pitchFamily="34" charset="0"/>
              </a:rPr>
              <a:t>Composite National Bulletin</a:t>
            </a:r>
            <a:endParaRPr lang="en-IN" altLang="en-US" sz="1300" b="1" dirty="0">
              <a:solidFill>
                <a:srgbClr val="002060"/>
              </a:solidFill>
              <a:latin typeface="Arial" panose="020B0604020202020204" pitchFamily="34" charset="0"/>
              <a:cs typeface="Arial" panose="020B0604020202020204" pitchFamily="34" charset="0"/>
            </a:endParaRPr>
          </a:p>
        </p:txBody>
      </p:sp>
      <p:pic>
        <p:nvPicPr>
          <p:cNvPr id="46" name="Picture 4">
            <a:extLst>
              <a:ext uri="{FF2B5EF4-FFF2-40B4-BE49-F238E27FC236}">
                <a16:creationId xmlns:a16="http://schemas.microsoft.com/office/drawing/2014/main" xmlns="" id="{AD4E5B12-8716-4F01-9F52-DC851A56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6401" y="4038600"/>
            <a:ext cx="912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1">
            <a:extLst>
              <a:ext uri="{FF2B5EF4-FFF2-40B4-BE49-F238E27FC236}">
                <a16:creationId xmlns:a16="http://schemas.microsoft.com/office/drawing/2014/main" xmlns="" id="{62563D1B-5D1B-462D-9920-C601E778AB42}"/>
              </a:ext>
            </a:extLst>
          </p:cNvPr>
          <p:cNvSpPr txBox="1">
            <a:spLocks/>
          </p:cNvSpPr>
          <p:nvPr/>
        </p:nvSpPr>
        <p:spPr bwMode="auto">
          <a:xfrm>
            <a:off x="1524000" y="-1"/>
            <a:ext cx="9144000" cy="476673"/>
          </a:xfrm>
          <a:prstGeom prst="rect">
            <a:avLst/>
          </a:prstGeom>
          <a:solidFill>
            <a:srgbClr val="0C15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v"/>
              <a:defRPr sz="3600" b="1">
                <a:solidFill>
                  <a:srgbClr val="003399"/>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3200" b="1">
                <a:solidFill>
                  <a:srgbClr val="003399"/>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b="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900" b="1">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IN" altLang="en-US" sz="2800" dirty="0" err="1">
                <a:solidFill>
                  <a:prstClr val="white"/>
                </a:solidFill>
                <a:latin typeface="Times New Roman" pitchFamily="18" charset="0"/>
                <a:cs typeface="Times New Roman" pitchFamily="18" charset="0"/>
              </a:rPr>
              <a:t>Agrometeorological</a:t>
            </a:r>
            <a:r>
              <a:rPr lang="en-IN" altLang="en-US" sz="2800" dirty="0">
                <a:solidFill>
                  <a:prstClr val="white"/>
                </a:solidFill>
                <a:latin typeface="Times New Roman" pitchFamily="18" charset="0"/>
                <a:cs typeface="Times New Roman" pitchFamily="18" charset="0"/>
              </a:rPr>
              <a:t> Advisory Services (AAS) to Farmers</a:t>
            </a:r>
            <a:endParaRPr lang="en-US" altLang="en-US" sz="28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2376052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Picture 3"/>
          <p:cNvPicPr>
            <a:picLocks noChangeAspect="1" noChangeArrowheads="1"/>
          </p:cNvPicPr>
          <p:nvPr/>
        </p:nvPicPr>
        <p:blipFill>
          <a:blip r:embed="rId3" cstate="print"/>
          <a:srcRect/>
          <a:stretch>
            <a:fillRect/>
          </a:stretch>
        </p:blipFill>
        <p:spPr bwMode="auto">
          <a:xfrm>
            <a:off x="1402579" y="1150959"/>
            <a:ext cx="3456384" cy="4472912"/>
          </a:xfrm>
          <a:prstGeom prst="rect">
            <a:avLst/>
          </a:prstGeom>
          <a:noFill/>
          <a:ln>
            <a:noFill/>
          </a:ln>
        </p:spPr>
      </p:pic>
      <p:sp>
        <p:nvSpPr>
          <p:cNvPr id="2" name="TextBox 1">
            <a:extLst>
              <a:ext uri="{FF2B5EF4-FFF2-40B4-BE49-F238E27FC236}">
                <a16:creationId xmlns:a16="http://schemas.microsoft.com/office/drawing/2014/main" xmlns="" id="{AD63FA56-60B0-4C9F-9151-448CAD2889B4}"/>
              </a:ext>
            </a:extLst>
          </p:cNvPr>
          <p:cNvSpPr txBox="1"/>
          <p:nvPr/>
        </p:nvSpPr>
        <p:spPr>
          <a:xfrm>
            <a:off x="1524000" y="0"/>
            <a:ext cx="9144000" cy="769441"/>
          </a:xfrm>
          <a:prstGeom prst="rect">
            <a:avLst/>
          </a:prstGeom>
          <a:noFill/>
        </p:spPr>
        <p:txBody>
          <a:bodyPr wrap="square" rtlCol="0">
            <a:spAutoFit/>
          </a:bodyPr>
          <a:lstStyle/>
          <a:p>
            <a:pPr algn="ctr">
              <a:defRPr/>
            </a:pPr>
            <a:r>
              <a:rPr lang="en-IN" sz="2800" b="1" dirty="0">
                <a:solidFill>
                  <a:prstClr val="black"/>
                </a:solidFill>
              </a:rPr>
              <a:t>         </a:t>
            </a:r>
            <a:r>
              <a:rPr lang="en-IN" sz="4400" b="1" dirty="0">
                <a:solidFill>
                  <a:srgbClr val="FF0000"/>
                </a:solidFill>
              </a:rPr>
              <a:t>GKMS network  </a:t>
            </a:r>
          </a:p>
        </p:txBody>
      </p:sp>
      <p:pic>
        <p:nvPicPr>
          <p:cNvPr id="3" name="Picture 2"/>
          <p:cNvPicPr>
            <a:picLocks noChangeAspect="1"/>
          </p:cNvPicPr>
          <p:nvPr/>
        </p:nvPicPr>
        <p:blipFill>
          <a:blip r:embed="rId4"/>
          <a:stretch>
            <a:fillRect/>
          </a:stretch>
        </p:blipFill>
        <p:spPr>
          <a:xfrm>
            <a:off x="5642349" y="2989386"/>
            <a:ext cx="4682134" cy="1398610"/>
          </a:xfrm>
          <a:prstGeom prst="rect">
            <a:avLst/>
          </a:prstGeom>
        </p:spPr>
      </p:pic>
    </p:spTree>
    <p:extLst>
      <p:ext uri="{BB962C8B-B14F-4D97-AF65-F5344CB8AC3E}">
        <p14:creationId xmlns:p14="http://schemas.microsoft.com/office/powerpoint/2010/main" val="3071544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C424CA-24B1-4189-BC5F-7AB61FAE01CF}"/>
              </a:ext>
            </a:extLst>
          </p:cNvPr>
          <p:cNvSpPr>
            <a:spLocks noGrp="1"/>
          </p:cNvSpPr>
          <p:nvPr>
            <p:ph type="title"/>
          </p:nvPr>
        </p:nvSpPr>
        <p:spPr>
          <a:xfrm>
            <a:off x="1524000" y="0"/>
            <a:ext cx="9144000" cy="685800"/>
          </a:xfrm>
          <a:solidFill>
            <a:srgbClr val="1428EA"/>
          </a:solidFill>
        </p:spPr>
        <p:txBody>
          <a:bodyPr/>
          <a:lstStyle/>
          <a:p>
            <a:r>
              <a:rPr lang="en-IN" dirty="0"/>
              <a:t>Source of Observation</a:t>
            </a:r>
          </a:p>
        </p:txBody>
      </p:sp>
      <p:pic>
        <p:nvPicPr>
          <p:cNvPr id="5" name="Picture 4">
            <a:extLst>
              <a:ext uri="{FF2B5EF4-FFF2-40B4-BE49-F238E27FC236}">
                <a16:creationId xmlns:a16="http://schemas.microsoft.com/office/drawing/2014/main" xmlns="" id="{66BA79DF-C779-4BA7-8F82-1D6FBC0E35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4419600"/>
            <a:ext cx="2586643" cy="1601390"/>
          </a:xfrm>
          <a:prstGeom prst="rect">
            <a:avLst/>
          </a:prstGeom>
        </p:spPr>
      </p:pic>
      <p:pic>
        <p:nvPicPr>
          <p:cNvPr id="7" name="Picture 6">
            <a:extLst>
              <a:ext uri="{FF2B5EF4-FFF2-40B4-BE49-F238E27FC236}">
                <a16:creationId xmlns:a16="http://schemas.microsoft.com/office/drawing/2014/main" xmlns="" id="{E654921A-BD8A-4A4E-B4A9-B76C58E121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224504" y="5256610"/>
            <a:ext cx="1817451" cy="1601390"/>
          </a:xfrm>
          <a:prstGeom prst="rect">
            <a:avLst/>
          </a:prstGeom>
        </p:spPr>
      </p:pic>
      <p:pic>
        <p:nvPicPr>
          <p:cNvPr id="9" name="Picture 8">
            <a:extLst>
              <a:ext uri="{FF2B5EF4-FFF2-40B4-BE49-F238E27FC236}">
                <a16:creationId xmlns:a16="http://schemas.microsoft.com/office/drawing/2014/main" xmlns="" id="{61018D57-1E06-4A47-B63E-EC7153FDD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48" y="5273842"/>
            <a:ext cx="1709360" cy="1584159"/>
          </a:xfrm>
          <a:prstGeom prst="rect">
            <a:avLst/>
          </a:prstGeom>
        </p:spPr>
      </p:pic>
      <p:pic>
        <p:nvPicPr>
          <p:cNvPr id="15" name="Picture 14">
            <a:extLst>
              <a:ext uri="{FF2B5EF4-FFF2-40B4-BE49-F238E27FC236}">
                <a16:creationId xmlns:a16="http://schemas.microsoft.com/office/drawing/2014/main" xmlns="" id="{4EE03D52-B490-46B1-B567-4EB272340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3266" y="4419600"/>
            <a:ext cx="2694734" cy="1601389"/>
          </a:xfrm>
          <a:prstGeom prst="rect">
            <a:avLst/>
          </a:prstGeom>
        </p:spPr>
      </p:pic>
      <p:sp>
        <p:nvSpPr>
          <p:cNvPr id="16" name="TextBox 15">
            <a:extLst>
              <a:ext uri="{FF2B5EF4-FFF2-40B4-BE49-F238E27FC236}">
                <a16:creationId xmlns:a16="http://schemas.microsoft.com/office/drawing/2014/main" xmlns="" id="{BE38ED2D-96D2-4925-8034-6304A189A3D5}"/>
              </a:ext>
            </a:extLst>
          </p:cNvPr>
          <p:cNvSpPr txBox="1"/>
          <p:nvPr/>
        </p:nvSpPr>
        <p:spPr>
          <a:xfrm flipH="1">
            <a:off x="1667692" y="764705"/>
            <a:ext cx="8686802" cy="2462213"/>
          </a:xfrm>
          <a:prstGeom prst="rect">
            <a:avLst/>
          </a:prstGeom>
          <a:noFill/>
        </p:spPr>
        <p:txBody>
          <a:bodyPr wrap="square" rtlCol="0">
            <a:spAutoFit/>
          </a:bodyPr>
          <a:lstStyle/>
          <a:p>
            <a:pPr marL="342900" indent="-342900">
              <a:buFont typeface="Arial" panose="020B0604020202020204" pitchFamily="34" charset="0"/>
              <a:buChar char="•"/>
            </a:pPr>
            <a:r>
              <a:rPr lang="en-IN" sz="2200" dirty="0">
                <a:solidFill>
                  <a:prstClr val="black"/>
                </a:solidFill>
                <a:latin typeface="Times New Roman" pitchFamily="18" charset="0"/>
                <a:cs typeface="Times New Roman" pitchFamily="18" charset="0"/>
              </a:rPr>
              <a:t>Weather Observation from established observatory of IMD </a:t>
            </a:r>
          </a:p>
          <a:p>
            <a:pPr marL="342900" indent="-342900">
              <a:buFont typeface="Arial" panose="020B0604020202020204" pitchFamily="34" charset="0"/>
              <a:buChar char="•"/>
            </a:pPr>
            <a:r>
              <a:rPr lang="en-IN" sz="2200" dirty="0">
                <a:solidFill>
                  <a:prstClr val="black"/>
                </a:solidFill>
                <a:latin typeface="Times New Roman" pitchFamily="18" charset="0"/>
                <a:cs typeface="Times New Roman" pitchFamily="18" charset="0"/>
              </a:rPr>
              <a:t>State observatory network data (If available)</a:t>
            </a:r>
          </a:p>
          <a:p>
            <a:pPr marL="342900" indent="-342900">
              <a:buFont typeface="Arial" panose="020B0604020202020204" pitchFamily="34" charset="0"/>
              <a:buChar char="•"/>
            </a:pPr>
            <a:r>
              <a:rPr lang="en-US" sz="2200" dirty="0">
                <a:solidFill>
                  <a:prstClr val="black"/>
                </a:solidFill>
                <a:latin typeface="Times New Roman" pitchFamily="18" charset="0"/>
                <a:cs typeface="Times New Roman" pitchFamily="18" charset="0"/>
              </a:rPr>
              <a:t>Long term weather data to compute </a:t>
            </a:r>
            <a:r>
              <a:rPr lang="en-IN" sz="2200" dirty="0">
                <a:solidFill>
                  <a:prstClr val="black"/>
                </a:solidFill>
                <a:latin typeface="Times New Roman" pitchFamily="18" charset="0"/>
                <a:cs typeface="Times New Roman" pitchFamily="18" charset="0"/>
              </a:rPr>
              <a:t>normal and probability of extreme climatic events</a:t>
            </a:r>
          </a:p>
          <a:p>
            <a:pPr marL="342900" indent="-342900">
              <a:buFont typeface="Arial" panose="020B0604020202020204" pitchFamily="34" charset="0"/>
              <a:buChar char="•"/>
            </a:pPr>
            <a:r>
              <a:rPr lang="en-IN" sz="2200" dirty="0">
                <a:solidFill>
                  <a:prstClr val="black"/>
                </a:solidFill>
                <a:latin typeface="Times New Roman" pitchFamily="18" charset="0"/>
                <a:cs typeface="Times New Roman" pitchFamily="18" charset="0"/>
              </a:rPr>
              <a:t>Soil moisture observation using Augur method</a:t>
            </a:r>
          </a:p>
          <a:p>
            <a:pPr marL="342900" indent="-342900">
              <a:buFont typeface="Arial" panose="020B0604020202020204" pitchFamily="34" charset="0"/>
              <a:buChar char="•"/>
            </a:pPr>
            <a:r>
              <a:rPr lang="en-IN" sz="2200" dirty="0">
                <a:solidFill>
                  <a:prstClr val="black"/>
                </a:solidFill>
                <a:latin typeface="Times New Roman" pitchFamily="18" charset="0"/>
                <a:cs typeface="Times New Roman" pitchFamily="18" charset="0"/>
              </a:rPr>
              <a:t>Crop, P&amp;D  related data from State agencies </a:t>
            </a:r>
          </a:p>
          <a:p>
            <a:pPr marL="342900" indent="-342900">
              <a:buFont typeface="Arial" panose="020B0604020202020204" pitchFamily="34" charset="0"/>
              <a:buChar char="•"/>
            </a:pPr>
            <a:r>
              <a:rPr lang="en-US" sz="2200" dirty="0" smtClean="0">
                <a:solidFill>
                  <a:prstClr val="black"/>
                </a:solidFill>
                <a:latin typeface="Times New Roman" pitchFamily="18" charset="0"/>
                <a:cs typeface="Times New Roman" pitchFamily="18" charset="0"/>
              </a:rPr>
              <a:t>AWS </a:t>
            </a:r>
            <a:r>
              <a:rPr lang="en-US" sz="2200" dirty="0">
                <a:solidFill>
                  <a:prstClr val="black"/>
                </a:solidFill>
                <a:latin typeface="Times New Roman" pitchFamily="18" charset="0"/>
                <a:cs typeface="Times New Roman" pitchFamily="18" charset="0"/>
              </a:rPr>
              <a:t>at </a:t>
            </a:r>
            <a:r>
              <a:rPr lang="en-US" sz="2200" dirty="0" smtClean="0">
                <a:solidFill>
                  <a:prstClr val="black"/>
                </a:solidFill>
                <a:latin typeface="Times New Roman" pitchFamily="18" charset="0"/>
                <a:cs typeface="Times New Roman" pitchFamily="18" charset="0"/>
              </a:rPr>
              <a:t>DAMUs</a:t>
            </a:r>
            <a:endParaRPr lang="en-IN" sz="2200" dirty="0">
              <a:solidFill>
                <a:prstClr val="black"/>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895BFBAB-0A42-4F4B-86F5-25496FFE0C13}"/>
              </a:ext>
            </a:extLst>
          </p:cNvPr>
          <p:cNvSpPr txBox="1"/>
          <p:nvPr/>
        </p:nvSpPr>
        <p:spPr>
          <a:xfrm>
            <a:off x="1614694" y="3219271"/>
            <a:ext cx="2127830" cy="1508105"/>
          </a:xfrm>
          <a:prstGeom prst="rect">
            <a:avLst/>
          </a:prstGeom>
          <a:noFill/>
        </p:spPr>
        <p:txBody>
          <a:bodyPr wrap="square" rtlCol="0">
            <a:spAutoFit/>
          </a:bodyPr>
          <a:lstStyle/>
          <a:p>
            <a:r>
              <a:rPr lang="en-IN" dirty="0">
                <a:solidFill>
                  <a:prstClr val="black"/>
                </a:solidFill>
              </a:rPr>
              <a:t>		</a:t>
            </a:r>
          </a:p>
          <a:p>
            <a:r>
              <a:rPr lang="en-IN" sz="2000" b="1" dirty="0">
                <a:solidFill>
                  <a:prstClr val="black"/>
                </a:solidFill>
              </a:rPr>
              <a:t>IMD Website</a:t>
            </a:r>
          </a:p>
          <a:p>
            <a:r>
              <a:rPr lang="en-IN" dirty="0">
                <a:solidFill>
                  <a:prstClr val="black"/>
                </a:solidFill>
                <a:hlinkClick r:id="rId6"/>
              </a:rPr>
              <a:t>https://mausam.imd.gov.in/</a:t>
            </a:r>
            <a:endParaRPr lang="en-IN" dirty="0">
              <a:solidFill>
                <a:prstClr val="black"/>
              </a:solidFill>
            </a:endParaRPr>
          </a:p>
          <a:p>
            <a:endParaRPr lang="en-IN" dirty="0">
              <a:solidFill>
                <a:prstClr val="black"/>
              </a:solidFill>
            </a:endParaRPr>
          </a:p>
        </p:txBody>
      </p:sp>
      <p:sp>
        <p:nvSpPr>
          <p:cNvPr id="18" name="TextBox 17">
            <a:extLst>
              <a:ext uri="{FF2B5EF4-FFF2-40B4-BE49-F238E27FC236}">
                <a16:creationId xmlns:a16="http://schemas.microsoft.com/office/drawing/2014/main" xmlns="" id="{D41579DA-77B1-4607-B542-BF324BFC2617}"/>
              </a:ext>
            </a:extLst>
          </p:cNvPr>
          <p:cNvSpPr txBox="1"/>
          <p:nvPr/>
        </p:nvSpPr>
        <p:spPr>
          <a:xfrm>
            <a:off x="4176866" y="3448142"/>
            <a:ext cx="1919133" cy="1754326"/>
          </a:xfrm>
          <a:prstGeom prst="rect">
            <a:avLst/>
          </a:prstGeom>
          <a:noFill/>
        </p:spPr>
        <p:txBody>
          <a:bodyPr wrap="square" rtlCol="0">
            <a:spAutoFit/>
          </a:bodyPr>
          <a:lstStyle/>
          <a:p>
            <a:r>
              <a:rPr lang="en-IN" b="1" dirty="0">
                <a:solidFill>
                  <a:prstClr val="black"/>
                </a:solidFill>
              </a:rPr>
              <a:t>Satellite Information </a:t>
            </a:r>
          </a:p>
          <a:p>
            <a:r>
              <a:rPr lang="en-IN" dirty="0">
                <a:solidFill>
                  <a:prstClr val="black"/>
                </a:solidFill>
                <a:hlinkClick r:id="rId7"/>
              </a:rPr>
              <a:t>https://mausam.imd.gov.in/imd_latest/contents/satellite.php</a:t>
            </a:r>
            <a:endParaRPr lang="en-IN" dirty="0">
              <a:solidFill>
                <a:prstClr val="black"/>
              </a:solidFill>
            </a:endParaRPr>
          </a:p>
        </p:txBody>
      </p:sp>
      <p:sp>
        <p:nvSpPr>
          <p:cNvPr id="19" name="TextBox 18">
            <a:extLst>
              <a:ext uri="{FF2B5EF4-FFF2-40B4-BE49-F238E27FC236}">
                <a16:creationId xmlns:a16="http://schemas.microsoft.com/office/drawing/2014/main" xmlns="" id="{5FE4FE3A-7533-44AA-AB17-16F1CCE7E6D4}"/>
              </a:ext>
            </a:extLst>
          </p:cNvPr>
          <p:cNvSpPr txBox="1"/>
          <p:nvPr/>
        </p:nvSpPr>
        <p:spPr>
          <a:xfrm>
            <a:off x="6054134" y="3442957"/>
            <a:ext cx="1919133" cy="1754326"/>
          </a:xfrm>
          <a:prstGeom prst="rect">
            <a:avLst/>
          </a:prstGeom>
          <a:noFill/>
        </p:spPr>
        <p:txBody>
          <a:bodyPr wrap="square" rtlCol="0">
            <a:spAutoFit/>
          </a:bodyPr>
          <a:lstStyle/>
          <a:p>
            <a:r>
              <a:rPr lang="en-IN" b="1" dirty="0">
                <a:solidFill>
                  <a:prstClr val="black"/>
                </a:solidFill>
              </a:rPr>
              <a:t>RADAR information</a:t>
            </a:r>
          </a:p>
          <a:p>
            <a:r>
              <a:rPr lang="en-IN" dirty="0">
                <a:solidFill>
                  <a:prstClr val="black"/>
                </a:solidFill>
                <a:hlinkClick r:id="rId8"/>
              </a:rPr>
              <a:t>https://mausam.imd.gov.in/imd_latest/contents/index_radar.php</a:t>
            </a:r>
            <a:endParaRPr lang="en-IN" dirty="0">
              <a:solidFill>
                <a:prstClr val="black"/>
              </a:solidFill>
            </a:endParaRPr>
          </a:p>
        </p:txBody>
      </p:sp>
      <p:sp>
        <p:nvSpPr>
          <p:cNvPr id="20" name="TextBox 19">
            <a:extLst>
              <a:ext uri="{FF2B5EF4-FFF2-40B4-BE49-F238E27FC236}">
                <a16:creationId xmlns:a16="http://schemas.microsoft.com/office/drawing/2014/main" xmlns="" id="{6347D3C1-1C94-4D2C-85EE-4EB863639D1D}"/>
              </a:ext>
            </a:extLst>
          </p:cNvPr>
          <p:cNvSpPr txBox="1"/>
          <p:nvPr/>
        </p:nvSpPr>
        <p:spPr>
          <a:xfrm>
            <a:off x="8314527" y="3219270"/>
            <a:ext cx="1919133" cy="1477328"/>
          </a:xfrm>
          <a:prstGeom prst="rect">
            <a:avLst/>
          </a:prstGeom>
          <a:noFill/>
        </p:spPr>
        <p:txBody>
          <a:bodyPr wrap="square" rtlCol="0">
            <a:spAutoFit/>
          </a:bodyPr>
          <a:lstStyle/>
          <a:p>
            <a:r>
              <a:rPr lang="en-IN" b="1" dirty="0" err="1">
                <a:solidFill>
                  <a:prstClr val="black"/>
                </a:solidFill>
              </a:rPr>
              <a:t>Agromet</a:t>
            </a:r>
            <a:r>
              <a:rPr lang="en-IN" b="1" dirty="0">
                <a:solidFill>
                  <a:prstClr val="black"/>
                </a:solidFill>
              </a:rPr>
              <a:t> Product</a:t>
            </a:r>
          </a:p>
          <a:p>
            <a:r>
              <a:rPr lang="en-IN" dirty="0">
                <a:solidFill>
                  <a:prstClr val="black"/>
                </a:solidFill>
                <a:hlinkClick r:id="rId9"/>
              </a:rPr>
              <a:t>http://imdagrimet.gov.in/imdproject/AGIndex.php</a:t>
            </a:r>
            <a:endParaRPr lang="en-IN" dirty="0">
              <a:solidFill>
                <a:prstClr val="black"/>
              </a:solidFill>
            </a:endParaRPr>
          </a:p>
          <a:p>
            <a:endParaRPr lang="en-IN" dirty="0">
              <a:solidFill>
                <a:prstClr val="black"/>
              </a:solidFill>
            </a:endParaRPr>
          </a:p>
        </p:txBody>
      </p:sp>
    </p:spTree>
    <p:extLst>
      <p:ext uri="{BB962C8B-B14F-4D97-AF65-F5344CB8AC3E}">
        <p14:creationId xmlns:p14="http://schemas.microsoft.com/office/powerpoint/2010/main" val="2214372884"/>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8763" y="0"/>
            <a:ext cx="9144000" cy="1052736"/>
          </a:xfrm>
          <a:solidFill>
            <a:srgbClr val="1428EA"/>
          </a:solidFill>
        </p:spPr>
        <p:txBody>
          <a:bodyPr/>
          <a:lstStyle/>
          <a:p>
            <a:pPr eaLnBrk="1" hangingPunct="1">
              <a:defRPr/>
            </a:pPr>
            <a:r>
              <a:rPr lang="en-IN" altLang="en-US" sz="3800" dirty="0">
                <a:latin typeface="+mj-lt"/>
                <a:cs typeface="Times New Roman" pitchFamily="18" charset="0"/>
              </a:rPr>
              <a:t>Weather Forecast spectrum for Agriculture</a:t>
            </a:r>
            <a:endParaRPr lang="en-IN" altLang="en-US" sz="3800" dirty="0">
              <a:latin typeface="+mj-lt"/>
              <a:cs typeface="Arial" charset="0"/>
            </a:endParaRPr>
          </a:p>
        </p:txBody>
      </p:sp>
      <p:sp>
        <p:nvSpPr>
          <p:cNvPr id="34819" name="Rectangle 1"/>
          <p:cNvSpPr>
            <a:spLocks noChangeArrowheads="1"/>
          </p:cNvSpPr>
          <p:nvPr/>
        </p:nvSpPr>
        <p:spPr bwMode="auto">
          <a:xfrm>
            <a:off x="1828800" y="1196752"/>
            <a:ext cx="8153400" cy="46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701675" lvl="1" indent="-342900" algn="just" fontAlgn="base">
              <a:lnSpc>
                <a:spcPct val="150000"/>
              </a:lnSpc>
              <a:spcBef>
                <a:spcPct val="20000"/>
              </a:spcBef>
              <a:spcAft>
                <a:spcPct val="0"/>
              </a:spcAft>
              <a:buClr>
                <a:srgbClr val="FF0000"/>
              </a:buClr>
              <a:buFont typeface="Wingdings" pitchFamily="2" charset="2"/>
              <a:buChar char="q"/>
              <a:tabLst>
                <a:tab pos="461963" algn="l"/>
              </a:tabLst>
            </a:pPr>
            <a:r>
              <a:rPr lang="en-IN" altLang="en-US" sz="2300" b="1" dirty="0" err="1">
                <a:solidFill>
                  <a:prstClr val="black"/>
                </a:solidFill>
                <a:latin typeface="Times New Roman" pitchFamily="18" charset="0"/>
                <a:cs typeface="Times New Roman" pitchFamily="18" charset="0"/>
              </a:rPr>
              <a:t>Nowcast</a:t>
            </a:r>
            <a:r>
              <a:rPr lang="en-IN" altLang="en-US" sz="2300" b="1" dirty="0">
                <a:solidFill>
                  <a:prstClr val="black"/>
                </a:solidFill>
                <a:latin typeface="Times New Roman" pitchFamily="18" charset="0"/>
                <a:cs typeface="Times New Roman" pitchFamily="18" charset="0"/>
              </a:rPr>
              <a:t> for 3 hours (</a:t>
            </a:r>
            <a:r>
              <a:rPr lang="en-IN" altLang="en-US" sz="2300" b="1" dirty="0">
                <a:solidFill>
                  <a:srgbClr val="0000FF"/>
                </a:solidFill>
                <a:latin typeface="Times New Roman" pitchFamily="18" charset="0"/>
                <a:cs typeface="Times New Roman" pitchFamily="18" charset="0"/>
              </a:rPr>
              <a:t>Location specific</a:t>
            </a:r>
            <a:r>
              <a:rPr lang="en-IN" altLang="en-US" sz="2300" b="1" dirty="0">
                <a:solidFill>
                  <a:prstClr val="black"/>
                </a:solidFill>
                <a:latin typeface="Times New Roman" pitchFamily="18" charset="0"/>
                <a:cs typeface="Times New Roman" pitchFamily="18" charset="0"/>
              </a:rPr>
              <a:t>)</a:t>
            </a:r>
          </a:p>
          <a:p>
            <a:pPr marL="701675" lvl="1" indent="-342900" algn="just" fontAlgn="base">
              <a:lnSpc>
                <a:spcPct val="150000"/>
              </a:lnSpc>
              <a:spcBef>
                <a:spcPct val="20000"/>
              </a:spcBef>
              <a:spcAft>
                <a:spcPct val="0"/>
              </a:spcAft>
              <a:buClr>
                <a:srgbClr val="FF0000"/>
              </a:buClr>
              <a:buFont typeface="Wingdings" pitchFamily="2" charset="2"/>
              <a:buChar char="q"/>
              <a:tabLst>
                <a:tab pos="461963" algn="l"/>
              </a:tabLst>
            </a:pPr>
            <a:r>
              <a:rPr lang="en-IN" altLang="en-US" sz="2300" b="1" dirty="0">
                <a:solidFill>
                  <a:prstClr val="black"/>
                </a:solidFill>
                <a:latin typeface="Times New Roman" pitchFamily="18" charset="0"/>
                <a:cs typeface="Times New Roman" pitchFamily="18" charset="0"/>
              </a:rPr>
              <a:t>Medium Range up to 10 days (</a:t>
            </a:r>
            <a:r>
              <a:rPr lang="en-IN" altLang="en-US" sz="2300" b="1" dirty="0">
                <a:solidFill>
                  <a:srgbClr val="0000FF"/>
                </a:solidFill>
                <a:latin typeface="Times New Roman" pitchFamily="18" charset="0"/>
                <a:cs typeface="Times New Roman" pitchFamily="18" charset="0"/>
              </a:rPr>
              <a:t>Block</a:t>
            </a:r>
            <a:r>
              <a:rPr lang="en-IN" altLang="en-US" sz="2300" b="1" dirty="0">
                <a:solidFill>
                  <a:prstClr val="black"/>
                </a:solidFill>
                <a:latin typeface="Times New Roman" pitchFamily="18" charset="0"/>
                <a:cs typeface="Times New Roman" pitchFamily="18" charset="0"/>
              </a:rPr>
              <a:t>/</a:t>
            </a:r>
            <a:r>
              <a:rPr lang="en-IN" altLang="en-US" sz="2300" b="1" dirty="0">
                <a:solidFill>
                  <a:srgbClr val="0000FF"/>
                </a:solidFill>
                <a:latin typeface="Times New Roman" pitchFamily="18" charset="0"/>
                <a:cs typeface="Times New Roman" pitchFamily="18" charset="0"/>
              </a:rPr>
              <a:t>City/District/ Met </a:t>
            </a:r>
            <a:r>
              <a:rPr lang="en-IN" altLang="en-US" sz="2300" b="1" dirty="0" err="1">
                <a:solidFill>
                  <a:srgbClr val="0000FF"/>
                </a:solidFill>
                <a:latin typeface="Times New Roman" pitchFamily="18" charset="0"/>
                <a:cs typeface="Times New Roman" pitchFamily="18" charset="0"/>
              </a:rPr>
              <a:t>Subdiv</a:t>
            </a:r>
            <a:r>
              <a:rPr lang="en-IN" altLang="en-US" sz="2300" b="1" dirty="0">
                <a:solidFill>
                  <a:prstClr val="black"/>
                </a:solidFill>
                <a:latin typeface="Times New Roman" pitchFamily="18" charset="0"/>
                <a:cs typeface="Times New Roman" pitchFamily="18" charset="0"/>
              </a:rPr>
              <a:t>.) with probability</a:t>
            </a:r>
          </a:p>
          <a:p>
            <a:pPr marL="701675" lvl="1" indent="-342900" algn="just" fontAlgn="base">
              <a:lnSpc>
                <a:spcPct val="150000"/>
              </a:lnSpc>
              <a:spcBef>
                <a:spcPct val="20000"/>
              </a:spcBef>
              <a:spcAft>
                <a:spcPct val="0"/>
              </a:spcAft>
              <a:buClr>
                <a:srgbClr val="FF0000"/>
              </a:buClr>
              <a:buFont typeface="Wingdings" pitchFamily="2" charset="2"/>
              <a:buChar char="q"/>
              <a:tabLst>
                <a:tab pos="461963" algn="l"/>
              </a:tabLst>
            </a:pPr>
            <a:r>
              <a:rPr lang="en-IN" altLang="en-US" sz="2300" b="1" dirty="0">
                <a:solidFill>
                  <a:prstClr val="black"/>
                </a:solidFill>
                <a:latin typeface="Times New Roman" pitchFamily="18" charset="0"/>
                <a:cs typeface="Times New Roman" pitchFamily="18" charset="0"/>
              </a:rPr>
              <a:t>Extended range for 4 weeks (</a:t>
            </a:r>
            <a:r>
              <a:rPr lang="en-IN" altLang="en-US" sz="2300" b="1" dirty="0">
                <a:solidFill>
                  <a:srgbClr val="0000FF"/>
                </a:solidFill>
                <a:latin typeface="Times New Roman" pitchFamily="18" charset="0"/>
                <a:cs typeface="Times New Roman" pitchFamily="18" charset="0"/>
              </a:rPr>
              <a:t>Met Sub-div. / State / Homogeneous regions</a:t>
            </a:r>
            <a:r>
              <a:rPr lang="en-IN" altLang="en-US" sz="2300" b="1" dirty="0">
                <a:solidFill>
                  <a:prstClr val="black"/>
                </a:solidFill>
                <a:latin typeface="Times New Roman" pitchFamily="18" charset="0"/>
                <a:cs typeface="Times New Roman" pitchFamily="18" charset="0"/>
              </a:rPr>
              <a:t>)</a:t>
            </a:r>
          </a:p>
          <a:p>
            <a:pPr marL="701675" lvl="1" indent="-342900" algn="just" fontAlgn="base">
              <a:lnSpc>
                <a:spcPct val="150000"/>
              </a:lnSpc>
              <a:spcBef>
                <a:spcPct val="20000"/>
              </a:spcBef>
              <a:spcAft>
                <a:spcPct val="0"/>
              </a:spcAft>
              <a:buClr>
                <a:srgbClr val="FF0000"/>
              </a:buClr>
              <a:buFont typeface="Wingdings" pitchFamily="2" charset="2"/>
              <a:buChar char="q"/>
              <a:tabLst>
                <a:tab pos="461963" algn="l"/>
              </a:tabLst>
            </a:pPr>
            <a:r>
              <a:rPr lang="en-US" altLang="en-US" sz="2300" b="1" dirty="0">
                <a:solidFill>
                  <a:prstClr val="black"/>
                </a:solidFill>
                <a:latin typeface="Times New Roman" pitchFamily="18" charset="0"/>
                <a:cs typeface="Times New Roman" pitchFamily="18" charset="0"/>
              </a:rPr>
              <a:t>Long range for season (</a:t>
            </a:r>
            <a:r>
              <a:rPr lang="en-US" altLang="en-US" sz="2300" b="1" dirty="0">
                <a:solidFill>
                  <a:srgbClr val="0000FF"/>
                </a:solidFill>
                <a:latin typeface="Times New Roman" pitchFamily="18" charset="0"/>
                <a:cs typeface="Times New Roman" pitchFamily="18" charset="0"/>
              </a:rPr>
              <a:t>H</a:t>
            </a:r>
            <a:r>
              <a:rPr lang="en-IN" altLang="en-US" sz="2300" b="1" dirty="0" err="1">
                <a:solidFill>
                  <a:srgbClr val="0000FF"/>
                </a:solidFill>
                <a:latin typeface="Times New Roman" pitchFamily="18" charset="0"/>
                <a:cs typeface="Times New Roman" pitchFamily="18" charset="0"/>
              </a:rPr>
              <a:t>omogeneous</a:t>
            </a:r>
            <a:r>
              <a:rPr lang="en-IN" altLang="en-US" sz="2300" b="1" dirty="0">
                <a:solidFill>
                  <a:srgbClr val="0000FF"/>
                </a:solidFill>
                <a:latin typeface="Times New Roman" pitchFamily="18" charset="0"/>
                <a:cs typeface="Times New Roman" pitchFamily="18" charset="0"/>
              </a:rPr>
              <a:t> regions / country</a:t>
            </a:r>
            <a:r>
              <a:rPr lang="en-IN" altLang="en-US" sz="2300" b="1" dirty="0">
                <a:solidFill>
                  <a:prstClr val="black"/>
                </a:solidFill>
                <a:latin typeface="Times New Roman" pitchFamily="18" charset="0"/>
                <a:cs typeface="Times New Roman" pitchFamily="18" charset="0"/>
              </a:rPr>
              <a:t>)</a:t>
            </a:r>
          </a:p>
          <a:p>
            <a:pPr marL="701675" lvl="1" indent="-342900" algn="just" fontAlgn="base">
              <a:lnSpc>
                <a:spcPct val="150000"/>
              </a:lnSpc>
              <a:spcBef>
                <a:spcPct val="20000"/>
              </a:spcBef>
              <a:spcAft>
                <a:spcPct val="0"/>
              </a:spcAft>
              <a:buClr>
                <a:srgbClr val="FF0000"/>
              </a:buClr>
              <a:buFont typeface="Wingdings" pitchFamily="2" charset="2"/>
              <a:buChar char="q"/>
              <a:tabLst>
                <a:tab pos="461963" algn="l"/>
              </a:tabLst>
            </a:pPr>
            <a:r>
              <a:rPr lang="en-US" altLang="en-US" sz="2300" b="1" dirty="0">
                <a:solidFill>
                  <a:prstClr val="black"/>
                </a:solidFill>
                <a:latin typeface="Times New Roman" pitchFamily="18" charset="0"/>
                <a:cs typeface="Times New Roman" pitchFamily="18" charset="0"/>
              </a:rPr>
              <a:t>Early warning system on extreme events: Cyclone / Hailstorm / Thunderstorm / Cold &amp; Heat wave / Drought</a:t>
            </a:r>
            <a:r>
              <a:rPr lang="en-IN" altLang="en-US" sz="23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5775798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FF0000"/>
                </a:solidFill>
              </a:rPr>
              <a:t>Overarching </a:t>
            </a:r>
            <a:r>
              <a:rPr lang="en-US" sz="2800" dirty="0">
                <a:solidFill>
                  <a:srgbClr val="FF0000"/>
                </a:solidFill>
              </a:rPr>
              <a:t>scheme “</a:t>
            </a:r>
            <a:r>
              <a:rPr lang="en-US" sz="2800" dirty="0" err="1">
                <a:solidFill>
                  <a:srgbClr val="FF0000"/>
                </a:solidFill>
              </a:rPr>
              <a:t>PRITHvi</a:t>
            </a:r>
            <a:r>
              <a:rPr lang="en-US" sz="2800" dirty="0">
                <a:solidFill>
                  <a:srgbClr val="FF0000"/>
                </a:solidFill>
              </a:rPr>
              <a:t> </a:t>
            </a:r>
            <a:r>
              <a:rPr lang="en-US" sz="2800" dirty="0" err="1">
                <a:solidFill>
                  <a:srgbClr val="FF0000"/>
                </a:solidFill>
              </a:rPr>
              <a:t>VIgyan</a:t>
            </a:r>
            <a:r>
              <a:rPr lang="en-US" sz="2800" dirty="0">
                <a:solidFill>
                  <a:srgbClr val="FF0000"/>
                </a:solidFill>
              </a:rPr>
              <a:t> (PRITHVI)” of the Ministry of Earth Sciences</a:t>
            </a:r>
          </a:p>
        </p:txBody>
      </p:sp>
      <p:sp>
        <p:nvSpPr>
          <p:cNvPr id="3" name="Content Placeholder 2"/>
          <p:cNvSpPr>
            <a:spLocks noGrp="1"/>
          </p:cNvSpPr>
          <p:nvPr>
            <p:ph type="body" idx="1"/>
          </p:nvPr>
        </p:nvSpPr>
        <p:spPr/>
        <p:txBody>
          <a:bodyPr>
            <a:normAutofit fontScale="62500" lnSpcReduction="20000"/>
          </a:bodyPr>
          <a:lstStyle/>
          <a:p>
            <a:pPr algn="just">
              <a:buFont typeface="Wingdings" panose="05000000000000000000" pitchFamily="2" charset="2"/>
              <a:buChar char="§"/>
            </a:pPr>
            <a:r>
              <a:rPr lang="en-US" dirty="0"/>
              <a:t>The Union Cabinet Chaired by the Prime Minister, Shri </a:t>
            </a:r>
            <a:r>
              <a:rPr lang="en-US" dirty="0" err="1"/>
              <a:t>Narendra</a:t>
            </a:r>
            <a:r>
              <a:rPr lang="en-US" dirty="0"/>
              <a:t> </a:t>
            </a:r>
            <a:r>
              <a:rPr lang="en-US" dirty="0" err="1"/>
              <a:t>Modi</a:t>
            </a:r>
            <a:r>
              <a:rPr lang="en-US" dirty="0"/>
              <a:t> has approved the overarching scheme “</a:t>
            </a:r>
            <a:r>
              <a:rPr lang="en-US" dirty="0" err="1"/>
              <a:t>PRITHvi</a:t>
            </a:r>
            <a:r>
              <a:rPr lang="en-US" dirty="0"/>
              <a:t> </a:t>
            </a:r>
            <a:r>
              <a:rPr lang="en-US" dirty="0" err="1"/>
              <a:t>VIgyan</a:t>
            </a:r>
            <a:r>
              <a:rPr lang="en-US" dirty="0"/>
              <a:t> (PRITHVI)” of Ministry of Earth Sciences, for implementation during the period from 2021-26 at an overall cost of </a:t>
            </a:r>
            <a:r>
              <a:rPr lang="en-US" dirty="0" err="1"/>
              <a:t>Rs</a:t>
            </a:r>
            <a:r>
              <a:rPr lang="en-US" dirty="0"/>
              <a:t>. 4,797 crore. </a:t>
            </a:r>
            <a:endParaRPr lang="en-US" dirty="0" smtClean="0"/>
          </a:p>
          <a:p>
            <a:pPr algn="just"/>
            <a:r>
              <a:rPr lang="en-US" dirty="0" smtClean="0"/>
              <a:t>The </a:t>
            </a:r>
            <a:r>
              <a:rPr lang="en-US" dirty="0"/>
              <a:t>scheme encompasses five ongoing sub-schemes </a:t>
            </a:r>
            <a:r>
              <a:rPr lang="en-US" dirty="0" smtClean="0"/>
              <a:t>namely</a:t>
            </a:r>
          </a:p>
          <a:p>
            <a:pPr marL="514350" indent="-514350" algn="just">
              <a:buAutoNum type="arabicPeriod"/>
            </a:pPr>
            <a:r>
              <a:rPr lang="en-US" dirty="0" smtClean="0"/>
              <a:t>“</a:t>
            </a:r>
            <a:r>
              <a:rPr lang="en-US" dirty="0"/>
              <a:t>Atmosphere &amp; Climate Research-Modelling Observing Systems &amp; Services (ACROSS)”, </a:t>
            </a:r>
            <a:endParaRPr lang="en-US" dirty="0" smtClean="0"/>
          </a:p>
          <a:p>
            <a:pPr marL="514350" indent="-514350" algn="just">
              <a:buAutoNum type="arabicPeriod"/>
            </a:pPr>
            <a:r>
              <a:rPr lang="en-US" dirty="0" smtClean="0"/>
              <a:t>“</a:t>
            </a:r>
            <a:r>
              <a:rPr lang="en-US" dirty="0"/>
              <a:t>Ocean Services, Modelling Application, Resources and Technology (O-SMART)”, </a:t>
            </a:r>
            <a:endParaRPr lang="en-US" dirty="0" smtClean="0"/>
          </a:p>
          <a:p>
            <a:pPr marL="514350" indent="-514350" algn="just">
              <a:buAutoNum type="arabicPeriod"/>
            </a:pPr>
            <a:r>
              <a:rPr lang="en-US" dirty="0" smtClean="0"/>
              <a:t>“</a:t>
            </a:r>
            <a:r>
              <a:rPr lang="en-US" dirty="0"/>
              <a:t>Polar Science and Cryosphere Research (PACER)”, </a:t>
            </a:r>
            <a:endParaRPr lang="en-US" dirty="0" smtClean="0"/>
          </a:p>
          <a:p>
            <a:pPr marL="514350" indent="-514350" algn="just">
              <a:buAutoNum type="arabicPeriod"/>
            </a:pPr>
            <a:r>
              <a:rPr lang="en-US" dirty="0" smtClean="0"/>
              <a:t>“</a:t>
            </a:r>
            <a:r>
              <a:rPr lang="en-US" dirty="0"/>
              <a:t>Seismology and Geosciences (SAGE)” and </a:t>
            </a:r>
            <a:endParaRPr lang="en-US" dirty="0" smtClean="0"/>
          </a:p>
          <a:p>
            <a:pPr marL="514350" indent="-514350" algn="just">
              <a:buAutoNum type="arabicPeriod"/>
            </a:pPr>
            <a:r>
              <a:rPr lang="en-US" dirty="0" smtClean="0"/>
              <a:t>“</a:t>
            </a:r>
            <a:r>
              <a:rPr lang="en-US" dirty="0"/>
              <a:t>Research, Education, Training and Outreach (REACHOUT)”.</a:t>
            </a:r>
            <a:endParaRPr lang="en-IN" dirty="0"/>
          </a:p>
        </p:txBody>
      </p:sp>
    </p:spTree>
    <p:extLst>
      <p:ext uri="{BB962C8B-B14F-4D97-AF65-F5344CB8AC3E}">
        <p14:creationId xmlns:p14="http://schemas.microsoft.com/office/powerpoint/2010/main" val="88507800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6538439" y="115844"/>
            <a:ext cx="3952056" cy="1200329"/>
          </a:xfrm>
          <a:prstGeom prst="rect">
            <a:avLst/>
          </a:prstGeom>
          <a:noFill/>
          <a:ln w="9525">
            <a:noFill/>
            <a:miter lim="800000"/>
            <a:headEnd/>
            <a:tailEnd/>
          </a:ln>
        </p:spPr>
        <p:txBody>
          <a:bodyPr wrap="square">
            <a:spAutoFit/>
          </a:bodyPr>
          <a:lstStyle/>
          <a:p>
            <a:r>
              <a:rPr lang="en-IN" altLang="en-US" sz="2400" b="1" dirty="0">
                <a:solidFill>
                  <a:srgbClr val="FF0000"/>
                </a:solidFill>
                <a:latin typeface="Times New Roman" panose="02020603050405020304" pitchFamily="18" charset="0"/>
                <a:cs typeface="Times New Roman" panose="02020603050405020304" pitchFamily="18" charset="0"/>
              </a:rPr>
              <a:t>Nowcast </a:t>
            </a:r>
          </a:p>
          <a:p>
            <a:r>
              <a:rPr lang="en-IN" altLang="en-US" sz="2400" b="1" dirty="0">
                <a:solidFill>
                  <a:prstClr val="white"/>
                </a:solidFill>
                <a:latin typeface="Times New Roman" panose="02020603050405020304" pitchFamily="18" charset="0"/>
                <a:cs typeface="Times New Roman" panose="02020603050405020304" pitchFamily="18" charset="0"/>
              </a:rPr>
              <a:t>Thunderstorm, Hailstorm</a:t>
            </a:r>
          </a:p>
          <a:p>
            <a:r>
              <a:rPr lang="en-IN" altLang="en-US" sz="2400" b="1" dirty="0">
                <a:solidFill>
                  <a:prstClr val="white"/>
                </a:solidFill>
                <a:latin typeface="Times New Roman" panose="02020603050405020304" pitchFamily="18" charset="0"/>
                <a:cs typeface="Times New Roman" panose="02020603050405020304" pitchFamily="18" charset="0"/>
              </a:rPr>
              <a:t> Squall</a:t>
            </a:r>
          </a:p>
        </p:txBody>
      </p:sp>
      <p:sp>
        <p:nvSpPr>
          <p:cNvPr id="52228" name="TextBox 7"/>
          <p:cNvSpPr txBox="1">
            <a:spLocks noChangeArrowheads="1"/>
          </p:cNvSpPr>
          <p:nvPr/>
        </p:nvSpPr>
        <p:spPr bwMode="auto">
          <a:xfrm>
            <a:off x="5386781" y="5210915"/>
            <a:ext cx="3312368" cy="830997"/>
          </a:xfrm>
          <a:prstGeom prst="rect">
            <a:avLst/>
          </a:prstGeom>
          <a:noFill/>
          <a:ln w="9525">
            <a:noFill/>
            <a:miter lim="800000"/>
            <a:headEnd/>
            <a:tailEnd/>
          </a:ln>
        </p:spPr>
        <p:txBody>
          <a:bodyPr wrap="square">
            <a:spAutoFit/>
          </a:bodyPr>
          <a:lstStyle/>
          <a:p>
            <a:r>
              <a:rPr lang="en-IN" altLang="en-US" sz="2400" b="1" dirty="0">
                <a:solidFill>
                  <a:srgbClr val="FF0000"/>
                </a:solidFill>
                <a:latin typeface="Times New Roman" pitchFamily="18" charset="0"/>
                <a:cs typeface="Times New Roman" pitchFamily="18" charset="0"/>
              </a:rPr>
              <a:t>Probabilistic block level </a:t>
            </a:r>
          </a:p>
          <a:p>
            <a:r>
              <a:rPr lang="en-IN" altLang="en-US" sz="2400" b="1" dirty="0">
                <a:solidFill>
                  <a:srgbClr val="FF0000"/>
                </a:solidFill>
                <a:latin typeface="Times New Roman" pitchFamily="18" charset="0"/>
                <a:cs typeface="Times New Roman" pitchFamily="18" charset="0"/>
              </a:rPr>
              <a:t>medium range forecast</a:t>
            </a:r>
          </a:p>
        </p:txBody>
      </p:sp>
      <p:pic>
        <p:nvPicPr>
          <p:cNvPr id="6" name="Picture 5">
            <a:extLst>
              <a:ext uri="{FF2B5EF4-FFF2-40B4-BE49-F238E27FC236}">
                <a16:creationId xmlns:a16="http://schemas.microsoft.com/office/drawing/2014/main" xmlns="" id="{2C3283EA-32EA-4D39-9254-6054AC860ED0}"/>
              </a:ext>
            </a:extLst>
          </p:cNvPr>
          <p:cNvPicPr>
            <a:picLocks noChangeAspect="1"/>
          </p:cNvPicPr>
          <p:nvPr/>
        </p:nvPicPr>
        <p:blipFill>
          <a:blip r:embed="rId2" cstate="print"/>
          <a:stretch>
            <a:fillRect/>
          </a:stretch>
        </p:blipFill>
        <p:spPr>
          <a:xfrm>
            <a:off x="1540502" y="4764158"/>
            <a:ext cx="3835419" cy="2093842"/>
          </a:xfrm>
          <a:prstGeom prst="rect">
            <a:avLst/>
          </a:prstGeom>
        </p:spPr>
      </p:pic>
      <p:pic>
        <p:nvPicPr>
          <p:cNvPr id="10" name="Picture 9">
            <a:extLst>
              <a:ext uri="{FF2B5EF4-FFF2-40B4-BE49-F238E27FC236}">
                <a16:creationId xmlns:a16="http://schemas.microsoft.com/office/drawing/2014/main" xmlns="" id="{B848CD13-F92A-4FD8-BE7A-BBF7AF64E986}"/>
              </a:ext>
            </a:extLst>
          </p:cNvPr>
          <p:cNvPicPr>
            <a:picLocks noChangeAspect="1"/>
          </p:cNvPicPr>
          <p:nvPr/>
        </p:nvPicPr>
        <p:blipFill rotWithShape="1">
          <a:blip r:embed="rId3" cstate="print"/>
          <a:srcRect l="12200" t="7980" r="13776" b="7980"/>
          <a:stretch/>
        </p:blipFill>
        <p:spPr>
          <a:xfrm>
            <a:off x="1571744" y="-869"/>
            <a:ext cx="4812288" cy="2364531"/>
          </a:xfrm>
          <a:prstGeom prst="rect">
            <a:avLst/>
          </a:prstGeom>
        </p:spPr>
      </p:pic>
      <p:sp>
        <p:nvSpPr>
          <p:cNvPr id="17" name="TextBox 7">
            <a:extLst>
              <a:ext uri="{FF2B5EF4-FFF2-40B4-BE49-F238E27FC236}">
                <a16:creationId xmlns:a16="http://schemas.microsoft.com/office/drawing/2014/main" xmlns="" id="{620790A0-01B0-4C94-AF01-4FD99ECEBEC3}"/>
              </a:ext>
            </a:extLst>
          </p:cNvPr>
          <p:cNvSpPr txBox="1">
            <a:spLocks noChangeArrowheads="1"/>
          </p:cNvSpPr>
          <p:nvPr/>
        </p:nvSpPr>
        <p:spPr bwMode="auto">
          <a:xfrm>
            <a:off x="1765350" y="2780929"/>
            <a:ext cx="3322538" cy="1200329"/>
          </a:xfrm>
          <a:prstGeom prst="rect">
            <a:avLst/>
          </a:prstGeom>
          <a:noFill/>
          <a:ln w="9525">
            <a:noFill/>
            <a:miter lim="800000"/>
            <a:headEnd/>
            <a:tailEnd/>
          </a:ln>
        </p:spPr>
        <p:txBody>
          <a:bodyPr wrap="square">
            <a:spAutoFit/>
          </a:bodyPr>
          <a:lstStyle/>
          <a:p>
            <a:r>
              <a:rPr lang="en-IN" altLang="en-US" sz="2400" b="1" dirty="0">
                <a:solidFill>
                  <a:srgbClr val="FF0000"/>
                </a:solidFill>
                <a:latin typeface="Times New Roman" panose="02020603050405020304" pitchFamily="18" charset="0"/>
                <a:cs typeface="Times New Roman" pitchFamily="18" charset="0"/>
              </a:rPr>
              <a:t>Medium range Forecast</a:t>
            </a:r>
          </a:p>
          <a:p>
            <a:r>
              <a:rPr lang="en-IN" altLang="en-US" sz="2400" b="1" dirty="0">
                <a:solidFill>
                  <a:schemeClr val="tx2"/>
                </a:solidFill>
                <a:latin typeface="Times New Roman" panose="02020603050405020304" pitchFamily="18" charset="0"/>
                <a:cs typeface="Times New Roman" panose="02020603050405020304" pitchFamily="18" charset="0"/>
              </a:rPr>
              <a:t>NWP model: T-1534</a:t>
            </a:r>
          </a:p>
          <a:p>
            <a:r>
              <a:rPr lang="en-IN" altLang="en-US" sz="2400" b="1" dirty="0">
                <a:solidFill>
                  <a:schemeClr val="tx2"/>
                </a:solidFill>
                <a:latin typeface="Times New Roman" panose="02020603050405020304" pitchFamily="18" charset="0"/>
                <a:cs typeface="Times New Roman" panose="02020603050405020304" pitchFamily="18" charset="0"/>
              </a:rPr>
              <a:t>Res: 12.5 km</a:t>
            </a:r>
          </a:p>
        </p:txBody>
      </p:sp>
      <p:pic>
        <p:nvPicPr>
          <p:cNvPr id="8" name="Picture 7" descr="Capture 3.JPG">
            <a:extLst>
              <a:ext uri="{FF2B5EF4-FFF2-40B4-BE49-F238E27FC236}">
                <a16:creationId xmlns:a16="http://schemas.microsoft.com/office/drawing/2014/main" xmlns="" id="{75B78F5C-A05E-4D6A-A4F9-E663FAA6BC4E}"/>
              </a:ext>
            </a:extLst>
          </p:cNvPr>
          <p:cNvPicPr>
            <a:picLocks noChangeAspect="1"/>
          </p:cNvPicPr>
          <p:nvPr/>
        </p:nvPicPr>
        <p:blipFill>
          <a:blip r:embed="rId4" cstate="print"/>
          <a:stretch>
            <a:fillRect/>
          </a:stretch>
        </p:blipFill>
        <p:spPr>
          <a:xfrm>
            <a:off x="5365750" y="2420889"/>
            <a:ext cx="5194746" cy="2323337"/>
          </a:xfrm>
          <a:prstGeom prst="rect">
            <a:avLst/>
          </a:prstGeom>
        </p:spPr>
      </p:pic>
    </p:spTree>
    <p:extLst>
      <p:ext uri="{BB962C8B-B14F-4D97-AF65-F5344CB8AC3E}">
        <p14:creationId xmlns:p14="http://schemas.microsoft.com/office/powerpoint/2010/main" val="1594994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539875" y="-13229"/>
            <a:ext cx="9144000" cy="406136"/>
          </a:xfrm>
          <a:solidFill>
            <a:srgbClr val="004DE6"/>
          </a:solidFill>
        </p:spPr>
        <p:txBody>
          <a:bodyPr/>
          <a:lstStyle/>
          <a:p>
            <a:r>
              <a:rPr lang="en-IN" altLang="en-US" sz="3200" dirty="0">
                <a:solidFill>
                  <a:schemeClr val="tx1">
                    <a:lumMod val="95000"/>
                  </a:schemeClr>
                </a:solidFill>
                <a:latin typeface="Arial" charset="0"/>
                <a:cs typeface="Arial" charset="0"/>
              </a:rPr>
              <a:t>Inputs for Preparation of Agromet Advisories</a:t>
            </a:r>
          </a:p>
        </p:txBody>
      </p:sp>
      <p:sp>
        <p:nvSpPr>
          <p:cNvPr id="3" name="Content Placeholder 2"/>
          <p:cNvSpPr>
            <a:spLocks noGrp="1"/>
          </p:cNvSpPr>
          <p:nvPr>
            <p:ph idx="1"/>
          </p:nvPr>
        </p:nvSpPr>
        <p:spPr>
          <a:xfrm>
            <a:off x="1524005" y="571500"/>
            <a:ext cx="5534025" cy="3913188"/>
          </a:xfrm>
        </p:spPr>
        <p:txBody>
          <a:bodyPr/>
          <a:lstStyle/>
          <a:p>
            <a:pPr marL="0" indent="0">
              <a:buNone/>
              <a:defRPr/>
            </a:pPr>
            <a:r>
              <a:rPr lang="en-IN" sz="2400" dirty="0"/>
              <a:t>             Past Weather</a:t>
            </a:r>
          </a:p>
          <a:p>
            <a:pPr>
              <a:defRPr/>
            </a:pPr>
            <a:endParaRPr lang="en-IN" dirty="0"/>
          </a:p>
          <a:p>
            <a:pPr>
              <a:defRPr/>
            </a:pPr>
            <a:endParaRPr lang="en-IN" dirty="0"/>
          </a:p>
          <a:p>
            <a:pPr>
              <a:defRPr/>
            </a:pPr>
            <a:endParaRPr lang="en-IN" dirty="0"/>
          </a:p>
          <a:p>
            <a:pPr marL="0" indent="0">
              <a:buNone/>
              <a:defRPr/>
            </a:pPr>
            <a:r>
              <a:rPr lang="en-IN" sz="1800" dirty="0"/>
              <a:t>         	Quantitative medium range</a:t>
            </a:r>
          </a:p>
          <a:p>
            <a:pPr marL="0" indent="0">
              <a:buNone/>
              <a:defRPr/>
            </a:pPr>
            <a:r>
              <a:rPr lang="en-IN" sz="1800" dirty="0"/>
              <a:t>     weather Forecast for next Five days</a:t>
            </a:r>
          </a:p>
          <a:p>
            <a:pPr marL="0" indent="0">
              <a:buNone/>
              <a:defRPr/>
            </a:pPr>
            <a:endParaRPr lang="en-IN" sz="2400" dirty="0"/>
          </a:p>
          <a:p>
            <a:pPr marL="0" indent="0">
              <a:buNone/>
              <a:defRPr/>
            </a:pPr>
            <a:endParaRPr lang="en-IN" sz="2400" dirty="0"/>
          </a:p>
          <a:p>
            <a:pPr marL="0" indent="0">
              <a:buNone/>
              <a:defRPr/>
            </a:pPr>
            <a:endParaRPr lang="en-IN" sz="2400" dirty="0"/>
          </a:p>
          <a:p>
            <a:pPr marL="0" indent="0">
              <a:buNone/>
              <a:defRPr/>
            </a:pPr>
            <a:endParaRPr lang="en-IN" sz="2400" dirty="0"/>
          </a:p>
          <a:p>
            <a:pPr marL="0" indent="0">
              <a:buNone/>
              <a:defRPr/>
            </a:pPr>
            <a:endParaRPr lang="en-IN" sz="2400" dirty="0"/>
          </a:p>
        </p:txBody>
      </p:sp>
      <p:sp>
        <p:nvSpPr>
          <p:cNvPr id="39940" name="TextBox 10"/>
          <p:cNvSpPr txBox="1">
            <a:spLocks noChangeArrowheads="1"/>
          </p:cNvSpPr>
          <p:nvPr/>
        </p:nvSpPr>
        <p:spPr bwMode="auto">
          <a:xfrm>
            <a:off x="6011644" y="3480584"/>
            <a:ext cx="4503310" cy="424732"/>
          </a:xfrm>
          <a:prstGeom prst="rect">
            <a:avLst/>
          </a:prstGeom>
          <a:noFill/>
          <a:ln w="9525">
            <a:noFill/>
            <a:miter lim="800000"/>
            <a:headEnd/>
            <a:tailEnd/>
          </a:ln>
        </p:spPr>
        <p:txBody>
          <a:bodyPr wrap="square">
            <a:spAutoFit/>
          </a:bodyPr>
          <a:lstStyle/>
          <a:p>
            <a:pPr algn="ctr">
              <a:lnSpc>
                <a:spcPct val="90000"/>
              </a:lnSpc>
            </a:pPr>
            <a:r>
              <a:rPr lang="en-US" altLang="en-US" sz="2400" b="1" dirty="0">
                <a:solidFill>
                  <a:srgbClr val="003399"/>
                </a:solidFill>
              </a:rPr>
              <a:t>Crop stage &amp; state and advisories</a:t>
            </a:r>
          </a:p>
        </p:txBody>
      </p:sp>
      <p:pic>
        <p:nvPicPr>
          <p:cNvPr id="39941" name="Picture 5"/>
          <p:cNvPicPr>
            <a:picLocks noChangeAspect="1" noChangeArrowheads="1"/>
          </p:cNvPicPr>
          <p:nvPr/>
        </p:nvPicPr>
        <p:blipFill>
          <a:blip r:embed="rId3" cstate="print"/>
          <a:srcRect/>
          <a:stretch>
            <a:fillRect/>
          </a:stretch>
        </p:blipFill>
        <p:spPr bwMode="auto">
          <a:xfrm>
            <a:off x="6096011" y="602547"/>
            <a:ext cx="4486981" cy="2859526"/>
          </a:xfrm>
          <a:prstGeom prst="rect">
            <a:avLst/>
          </a:prstGeom>
          <a:noFill/>
          <a:ln w="9525">
            <a:noFill/>
            <a:miter lim="800000"/>
            <a:headEnd/>
            <a:tailEnd/>
          </a:ln>
        </p:spPr>
      </p:pic>
      <p:sp>
        <p:nvSpPr>
          <p:cNvPr id="39942" name="TextBox 8"/>
          <p:cNvSpPr txBox="1">
            <a:spLocks noChangeArrowheads="1"/>
          </p:cNvSpPr>
          <p:nvPr/>
        </p:nvSpPr>
        <p:spPr bwMode="auto">
          <a:xfrm>
            <a:off x="6079674" y="371736"/>
            <a:ext cx="4222750" cy="461665"/>
          </a:xfrm>
          <a:prstGeom prst="rect">
            <a:avLst/>
          </a:prstGeom>
          <a:noFill/>
          <a:ln w="9525">
            <a:noFill/>
            <a:miter lim="800000"/>
            <a:headEnd/>
            <a:tailEnd/>
          </a:ln>
        </p:spPr>
        <p:txBody>
          <a:bodyPr>
            <a:spAutoFit/>
          </a:bodyPr>
          <a:lstStyle/>
          <a:p>
            <a:r>
              <a:rPr lang="en-US" altLang="en-US" sz="2400" b="1" dirty="0">
                <a:solidFill>
                  <a:srgbClr val="003399"/>
                </a:solidFill>
              </a:rPr>
              <a:t>Sensitivity of Crop to weather</a:t>
            </a:r>
          </a:p>
        </p:txBody>
      </p:sp>
      <p:sp>
        <p:nvSpPr>
          <p:cNvPr id="39943" name="TextBox 5"/>
          <p:cNvSpPr txBox="1">
            <a:spLocks noChangeArrowheads="1"/>
          </p:cNvSpPr>
          <p:nvPr/>
        </p:nvSpPr>
        <p:spPr bwMode="auto">
          <a:xfrm>
            <a:off x="1574131" y="4977642"/>
            <a:ext cx="4251325" cy="1446550"/>
          </a:xfrm>
          <a:prstGeom prst="rect">
            <a:avLst/>
          </a:prstGeom>
          <a:noFill/>
          <a:ln w="9525">
            <a:noFill/>
            <a:miter lim="800000"/>
            <a:headEnd/>
            <a:tailEnd/>
          </a:ln>
        </p:spPr>
        <p:txBody>
          <a:bodyPr>
            <a:spAutoFit/>
          </a:bodyPr>
          <a:lstStyle/>
          <a:p>
            <a:pPr algn="just"/>
            <a:r>
              <a:rPr lang="en-US" altLang="en-US" b="1" dirty="0">
                <a:solidFill>
                  <a:srgbClr val="C00000"/>
                </a:solidFill>
              </a:rPr>
              <a:t>Diagnose weather related stresses</a:t>
            </a:r>
          </a:p>
          <a:p>
            <a:pPr algn="just"/>
            <a:r>
              <a:rPr lang="en-US" altLang="en-US" sz="1400" b="1" dirty="0">
                <a:solidFill>
                  <a:srgbClr val="0070C0"/>
                </a:solidFill>
              </a:rPr>
              <a:t>Moisture, weather based pest &amp; disease occurrence, excessive Heating &amp; </a:t>
            </a:r>
            <a:r>
              <a:rPr lang="en-US" altLang="en-US" sz="1400" b="1" dirty="0" err="1">
                <a:solidFill>
                  <a:srgbClr val="0070C0"/>
                </a:solidFill>
              </a:rPr>
              <a:t>dessication</a:t>
            </a:r>
            <a:r>
              <a:rPr lang="en-US" altLang="en-US" sz="1400" b="1" dirty="0">
                <a:solidFill>
                  <a:srgbClr val="0070C0"/>
                </a:solidFill>
              </a:rPr>
              <a:t>, cold injury and frost, soil born biotic stress, soil health &amp; nutrient related issues, extreme weather related issues.</a:t>
            </a:r>
          </a:p>
          <a:p>
            <a:pPr algn="just"/>
            <a:r>
              <a:rPr lang="en-US" altLang="en-US" sz="1400" b="1" dirty="0">
                <a:solidFill>
                  <a:srgbClr val="C00000"/>
                </a:solidFill>
              </a:rPr>
              <a:t>AND ADVISE MITIGATION</a:t>
            </a:r>
          </a:p>
        </p:txBody>
      </p:sp>
      <p:pic>
        <p:nvPicPr>
          <p:cNvPr id="39944" name="Picture 11"/>
          <p:cNvPicPr>
            <a:picLocks noChangeAspect="1" noChangeArrowheads="1"/>
          </p:cNvPicPr>
          <p:nvPr/>
        </p:nvPicPr>
        <p:blipFill>
          <a:blip r:embed="rId4" cstate="print"/>
          <a:srcRect/>
          <a:stretch>
            <a:fillRect/>
          </a:stretch>
        </p:blipFill>
        <p:spPr bwMode="auto">
          <a:xfrm>
            <a:off x="1574131" y="948093"/>
            <a:ext cx="4376737" cy="1903677"/>
          </a:xfrm>
          <a:prstGeom prst="rect">
            <a:avLst/>
          </a:prstGeom>
          <a:noFill/>
          <a:ln w="9525">
            <a:noFill/>
            <a:miter lim="800000"/>
            <a:headEnd/>
            <a:tailEnd/>
          </a:ln>
        </p:spPr>
      </p:pic>
      <p:pic>
        <p:nvPicPr>
          <p:cNvPr id="39945" name="Picture 11"/>
          <p:cNvPicPr>
            <a:picLocks noChangeAspect="1" noChangeArrowheads="1"/>
          </p:cNvPicPr>
          <p:nvPr/>
        </p:nvPicPr>
        <p:blipFill>
          <a:blip r:embed="rId5" cstate="print"/>
          <a:srcRect l="36057" t="77789" r="8467" b="5098"/>
          <a:stretch>
            <a:fillRect/>
          </a:stretch>
        </p:blipFill>
        <p:spPr bwMode="auto">
          <a:xfrm>
            <a:off x="1574130" y="3651910"/>
            <a:ext cx="4251325" cy="1366339"/>
          </a:xfrm>
          <a:prstGeom prst="rect">
            <a:avLst/>
          </a:prstGeom>
          <a:noFill/>
          <a:ln w="9525">
            <a:noFill/>
            <a:miter lim="800000"/>
            <a:headEnd/>
            <a:tailEnd/>
          </a:ln>
        </p:spPr>
      </p:pic>
      <p:pic>
        <p:nvPicPr>
          <p:cNvPr id="39946" name="Picture 12"/>
          <p:cNvPicPr>
            <a:picLocks noChangeAspect="1" noChangeArrowheads="1"/>
          </p:cNvPicPr>
          <p:nvPr/>
        </p:nvPicPr>
        <p:blipFill>
          <a:blip r:embed="rId6" cstate="print"/>
          <a:srcRect l="21518" t="25104" r="20894" b="14867"/>
          <a:stretch>
            <a:fillRect/>
          </a:stretch>
        </p:blipFill>
        <p:spPr bwMode="auto">
          <a:xfrm>
            <a:off x="5943611" y="3940539"/>
            <a:ext cx="4639381" cy="2314914"/>
          </a:xfrm>
          <a:prstGeom prst="rect">
            <a:avLst/>
          </a:prstGeom>
          <a:noFill/>
          <a:ln w="9525">
            <a:noFill/>
            <a:miter lim="800000"/>
            <a:headEnd/>
            <a:tailEnd/>
          </a:ln>
        </p:spPr>
      </p:pic>
      <p:sp>
        <p:nvSpPr>
          <p:cNvPr id="4" name="TextBox 3">
            <a:extLst>
              <a:ext uri="{FF2B5EF4-FFF2-40B4-BE49-F238E27FC236}">
                <a16:creationId xmlns:a16="http://schemas.microsoft.com/office/drawing/2014/main" xmlns="" id="{B816D97E-0C3F-4906-AFAD-B78EA84F2AE4}"/>
              </a:ext>
            </a:extLst>
          </p:cNvPr>
          <p:cNvSpPr txBox="1"/>
          <p:nvPr/>
        </p:nvSpPr>
        <p:spPr>
          <a:xfrm>
            <a:off x="6080168" y="6309893"/>
            <a:ext cx="4418954" cy="461665"/>
          </a:xfrm>
          <a:prstGeom prst="rect">
            <a:avLst/>
          </a:prstGeom>
          <a:solidFill>
            <a:schemeClr val="bg2">
              <a:lumMod val="20000"/>
              <a:lumOff val="80000"/>
            </a:schemeClr>
          </a:solidFill>
        </p:spPr>
        <p:txBody>
          <a:bodyPr wrap="square" rtlCol="0">
            <a:spAutoFit/>
          </a:bodyPr>
          <a:lstStyle/>
          <a:p>
            <a:r>
              <a:rPr lang="en-IN" sz="2400" b="1" dirty="0">
                <a:solidFill>
                  <a:prstClr val="white"/>
                </a:solidFill>
              </a:rPr>
              <a:t>Location wise Contingency action </a:t>
            </a:r>
          </a:p>
        </p:txBody>
      </p:sp>
    </p:spTree>
    <p:extLst>
      <p:ext uri="{BB962C8B-B14F-4D97-AF65-F5344CB8AC3E}">
        <p14:creationId xmlns:p14="http://schemas.microsoft.com/office/powerpoint/2010/main" val="1171159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42"/>
            <a:ext cx="9144000" cy="619347"/>
          </a:xfrm>
          <a:solidFill>
            <a:srgbClr val="004DE6"/>
          </a:solidFill>
        </p:spPr>
        <p:txBody>
          <a:bodyPr/>
          <a:lstStyle/>
          <a:p>
            <a:r>
              <a:rPr lang="en-US" sz="2400" dirty="0">
                <a:solidFill>
                  <a:schemeClr val="bg1"/>
                </a:solidFill>
              </a:rPr>
              <a:t>Agromet Bulletin-Sample </a:t>
            </a:r>
          </a:p>
        </p:txBody>
      </p:sp>
      <p:pic>
        <p:nvPicPr>
          <p:cNvPr id="4" name="Picture 3">
            <a:extLst>
              <a:ext uri="{FF2B5EF4-FFF2-40B4-BE49-F238E27FC236}">
                <a16:creationId xmlns:a16="http://schemas.microsoft.com/office/drawing/2014/main" xmlns="" id="{409FE599-F9BC-40EA-8977-CBBF0B3EBC4E}"/>
              </a:ext>
            </a:extLst>
          </p:cNvPr>
          <p:cNvPicPr>
            <a:picLocks noChangeAspect="1"/>
          </p:cNvPicPr>
          <p:nvPr/>
        </p:nvPicPr>
        <p:blipFill>
          <a:blip r:embed="rId3"/>
          <a:stretch>
            <a:fillRect/>
          </a:stretch>
        </p:blipFill>
        <p:spPr>
          <a:xfrm>
            <a:off x="7165366" y="620174"/>
            <a:ext cx="2929225" cy="4248986"/>
          </a:xfrm>
          <a:prstGeom prst="rect">
            <a:avLst/>
          </a:prstGeom>
        </p:spPr>
      </p:pic>
      <p:pic>
        <p:nvPicPr>
          <p:cNvPr id="6" name="Picture 5">
            <a:extLst>
              <a:ext uri="{FF2B5EF4-FFF2-40B4-BE49-F238E27FC236}">
                <a16:creationId xmlns:a16="http://schemas.microsoft.com/office/drawing/2014/main" xmlns="" id="{AD2871B5-5534-43A7-99B1-9E6EFF9480D1}"/>
              </a:ext>
            </a:extLst>
          </p:cNvPr>
          <p:cNvPicPr>
            <a:picLocks noChangeAspect="1"/>
          </p:cNvPicPr>
          <p:nvPr/>
        </p:nvPicPr>
        <p:blipFill>
          <a:blip r:embed="rId4"/>
          <a:stretch>
            <a:fillRect/>
          </a:stretch>
        </p:blipFill>
        <p:spPr>
          <a:xfrm>
            <a:off x="2207569" y="548680"/>
            <a:ext cx="3269461" cy="4392488"/>
          </a:xfrm>
          <a:prstGeom prst="rect">
            <a:avLst/>
          </a:prstGeom>
        </p:spPr>
      </p:pic>
      <p:pic>
        <p:nvPicPr>
          <p:cNvPr id="9" name="Picture 8">
            <a:extLst>
              <a:ext uri="{FF2B5EF4-FFF2-40B4-BE49-F238E27FC236}">
                <a16:creationId xmlns:a16="http://schemas.microsoft.com/office/drawing/2014/main" xmlns="" id="{BC022C17-21F4-4476-A72A-D5447C8E1DE8}"/>
              </a:ext>
            </a:extLst>
          </p:cNvPr>
          <p:cNvPicPr>
            <a:picLocks noChangeAspect="1"/>
          </p:cNvPicPr>
          <p:nvPr/>
        </p:nvPicPr>
        <p:blipFill>
          <a:blip r:embed="rId5"/>
          <a:stretch>
            <a:fillRect/>
          </a:stretch>
        </p:blipFill>
        <p:spPr>
          <a:xfrm>
            <a:off x="7170681" y="4827506"/>
            <a:ext cx="2950592" cy="1854905"/>
          </a:xfrm>
          <a:prstGeom prst="rect">
            <a:avLst/>
          </a:prstGeom>
        </p:spPr>
      </p:pic>
      <p:pic>
        <p:nvPicPr>
          <p:cNvPr id="11" name="Picture 10">
            <a:extLst>
              <a:ext uri="{FF2B5EF4-FFF2-40B4-BE49-F238E27FC236}">
                <a16:creationId xmlns:a16="http://schemas.microsoft.com/office/drawing/2014/main" xmlns="" id="{4AB9DA7F-8C60-4574-94B7-264A1A39B80D}"/>
              </a:ext>
            </a:extLst>
          </p:cNvPr>
          <p:cNvPicPr>
            <a:picLocks noChangeAspect="1"/>
          </p:cNvPicPr>
          <p:nvPr/>
        </p:nvPicPr>
        <p:blipFill>
          <a:blip r:embed="rId6"/>
          <a:stretch>
            <a:fillRect/>
          </a:stretch>
        </p:blipFill>
        <p:spPr>
          <a:xfrm>
            <a:off x="2202365" y="4941169"/>
            <a:ext cx="3279980" cy="1728261"/>
          </a:xfrm>
          <a:prstGeom prst="rect">
            <a:avLst/>
          </a:prstGeom>
        </p:spPr>
      </p:pic>
    </p:spTree>
    <p:extLst>
      <p:ext uri="{BB962C8B-B14F-4D97-AF65-F5344CB8AC3E}">
        <p14:creationId xmlns:p14="http://schemas.microsoft.com/office/powerpoint/2010/main" val="1752612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http://www.imd.gov.in/section/nhac/distforecast/india_map.gif"/>
          <p:cNvPicPr>
            <a:picLocks noChangeAspect="1" noChangeArrowheads="1"/>
          </p:cNvPicPr>
          <p:nvPr/>
        </p:nvPicPr>
        <p:blipFill>
          <a:blip r:embed="rId3" cstate="print"/>
          <a:srcRect/>
          <a:stretch>
            <a:fillRect/>
          </a:stretch>
        </p:blipFill>
        <p:spPr bwMode="auto">
          <a:xfrm>
            <a:off x="1524000" y="57720"/>
            <a:ext cx="1848028" cy="2075136"/>
          </a:xfrm>
          <a:prstGeom prst="rect">
            <a:avLst/>
          </a:prstGeom>
          <a:noFill/>
          <a:ln w="9525">
            <a:noFill/>
            <a:miter lim="800000"/>
            <a:headEnd/>
            <a:tailEnd/>
          </a:ln>
        </p:spPr>
      </p:pic>
      <p:sp>
        <p:nvSpPr>
          <p:cNvPr id="2052" name="TextBox 4"/>
          <p:cNvSpPr txBox="1">
            <a:spLocks noChangeArrowheads="1"/>
          </p:cNvSpPr>
          <p:nvPr/>
        </p:nvSpPr>
        <p:spPr bwMode="auto">
          <a:xfrm>
            <a:off x="3495676" y="228601"/>
            <a:ext cx="1539875" cy="646331"/>
          </a:xfrm>
          <a:prstGeom prst="rect">
            <a:avLst/>
          </a:prstGeom>
          <a:noFill/>
          <a:ln w="9525">
            <a:noFill/>
            <a:miter lim="800000"/>
            <a:headEnd/>
            <a:tailEnd/>
          </a:ln>
        </p:spPr>
        <p:txBody>
          <a:bodyPr>
            <a:spAutoFit/>
          </a:bodyPr>
          <a:lstStyle/>
          <a:p>
            <a:r>
              <a:rPr lang="en-US" altLang="en-US" b="1">
                <a:solidFill>
                  <a:srgbClr val="C00000"/>
                </a:solidFill>
              </a:rPr>
              <a:t>National Level Bulletin</a:t>
            </a:r>
            <a:endParaRPr lang="en-IN" altLang="en-US" b="1">
              <a:solidFill>
                <a:srgbClr val="C00000"/>
              </a:solidFill>
            </a:endParaRPr>
          </a:p>
        </p:txBody>
      </p:sp>
      <p:sp>
        <p:nvSpPr>
          <p:cNvPr id="6" name="Right Arrow 5"/>
          <p:cNvSpPr/>
          <p:nvPr/>
        </p:nvSpPr>
        <p:spPr>
          <a:xfrm>
            <a:off x="3431705" y="1196753"/>
            <a:ext cx="1457325" cy="503237"/>
          </a:xfrm>
          <a:prstGeom prst="rightArrow">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IN" dirty="0">
              <a:solidFill>
                <a:srgbClr val="FFFFFF"/>
              </a:solidFill>
            </a:endParaRPr>
          </a:p>
        </p:txBody>
      </p:sp>
      <p:sp>
        <p:nvSpPr>
          <p:cNvPr id="7" name="Right Arrow 6"/>
          <p:cNvSpPr/>
          <p:nvPr/>
        </p:nvSpPr>
        <p:spPr>
          <a:xfrm>
            <a:off x="5303913" y="3645024"/>
            <a:ext cx="1457325" cy="503238"/>
          </a:xfrm>
          <a:prstGeom prst="rightArrow">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IN" dirty="0">
              <a:solidFill>
                <a:srgbClr val="FFFFFF"/>
              </a:solidFill>
            </a:endParaRPr>
          </a:p>
        </p:txBody>
      </p:sp>
      <p:sp>
        <p:nvSpPr>
          <p:cNvPr id="10" name="Oval 9"/>
          <p:cNvSpPr/>
          <p:nvPr/>
        </p:nvSpPr>
        <p:spPr>
          <a:xfrm>
            <a:off x="6577014" y="4575175"/>
            <a:ext cx="504825" cy="719138"/>
          </a:xfrm>
          <a:prstGeom prst="ellipse">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IN" dirty="0">
              <a:solidFill>
                <a:srgbClr val="C00000"/>
              </a:solidFill>
            </a:endParaRPr>
          </a:p>
        </p:txBody>
      </p:sp>
      <p:sp>
        <p:nvSpPr>
          <p:cNvPr id="11" name="Right Arrow 10"/>
          <p:cNvSpPr/>
          <p:nvPr/>
        </p:nvSpPr>
        <p:spPr>
          <a:xfrm>
            <a:off x="6744073" y="4437112"/>
            <a:ext cx="1789113" cy="522288"/>
          </a:xfrm>
          <a:prstGeom prst="rightArrow">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IN" dirty="0">
              <a:solidFill>
                <a:srgbClr val="FFFFFF"/>
              </a:solidFill>
            </a:endParaRPr>
          </a:p>
        </p:txBody>
      </p:sp>
      <p:sp>
        <p:nvSpPr>
          <p:cNvPr id="2057" name="TextBox 11"/>
          <p:cNvSpPr txBox="1">
            <a:spLocks noChangeArrowheads="1"/>
          </p:cNvSpPr>
          <p:nvPr/>
        </p:nvSpPr>
        <p:spPr bwMode="auto">
          <a:xfrm>
            <a:off x="6829425" y="5245101"/>
            <a:ext cx="1652588" cy="584775"/>
          </a:xfrm>
          <a:prstGeom prst="rect">
            <a:avLst/>
          </a:prstGeom>
          <a:noFill/>
          <a:ln w="9525">
            <a:noFill/>
            <a:miter lim="800000"/>
            <a:headEnd/>
            <a:tailEnd/>
          </a:ln>
        </p:spPr>
        <p:txBody>
          <a:bodyPr>
            <a:spAutoFit/>
          </a:bodyPr>
          <a:lstStyle/>
          <a:p>
            <a:r>
              <a:rPr lang="en-US" altLang="en-US" sz="1600" b="1" dirty="0">
                <a:solidFill>
                  <a:srgbClr val="C00000"/>
                </a:solidFill>
              </a:rPr>
              <a:t>District &amp; Block Level Bulletin</a:t>
            </a:r>
          </a:p>
        </p:txBody>
      </p:sp>
      <p:sp>
        <p:nvSpPr>
          <p:cNvPr id="2058" name="TextBox 12"/>
          <p:cNvSpPr txBox="1">
            <a:spLocks noChangeArrowheads="1"/>
          </p:cNvSpPr>
          <p:nvPr/>
        </p:nvSpPr>
        <p:spPr bwMode="auto">
          <a:xfrm>
            <a:off x="5303913" y="2564905"/>
            <a:ext cx="1368425" cy="646331"/>
          </a:xfrm>
          <a:prstGeom prst="rect">
            <a:avLst/>
          </a:prstGeom>
          <a:noFill/>
          <a:ln w="9525">
            <a:noFill/>
            <a:miter lim="800000"/>
            <a:headEnd/>
            <a:tailEnd/>
          </a:ln>
        </p:spPr>
        <p:txBody>
          <a:bodyPr>
            <a:spAutoFit/>
          </a:bodyPr>
          <a:lstStyle/>
          <a:p>
            <a:r>
              <a:rPr lang="en-US" altLang="en-US" b="1" dirty="0">
                <a:solidFill>
                  <a:srgbClr val="C00000"/>
                </a:solidFill>
              </a:rPr>
              <a:t>State Level Bulletin</a:t>
            </a:r>
            <a:endParaRPr lang="en-IN" altLang="en-US" b="1" dirty="0">
              <a:solidFill>
                <a:srgbClr val="C00000"/>
              </a:solidFill>
            </a:endParaRPr>
          </a:p>
        </p:txBody>
      </p:sp>
      <p:pic>
        <p:nvPicPr>
          <p:cNvPr id="2059" name="Picture 4" descr="Maha-zone 26"/>
          <p:cNvPicPr>
            <a:picLocks noChangeAspect="1" noChangeArrowheads="1"/>
          </p:cNvPicPr>
          <p:nvPr/>
        </p:nvPicPr>
        <p:blipFill>
          <a:blip r:embed="rId4" cstate="print"/>
          <a:srcRect/>
          <a:stretch>
            <a:fillRect/>
          </a:stretch>
        </p:blipFill>
        <p:spPr bwMode="auto">
          <a:xfrm>
            <a:off x="3124200" y="2268538"/>
            <a:ext cx="2057400" cy="2132012"/>
          </a:xfrm>
          <a:prstGeom prst="rect">
            <a:avLst/>
          </a:prstGeom>
          <a:noFill/>
          <a:ln w="9525">
            <a:noFill/>
            <a:miter lim="800000"/>
            <a:headEnd/>
            <a:tailEnd/>
          </a:ln>
        </p:spPr>
      </p:pic>
      <p:graphicFrame>
        <p:nvGraphicFramePr>
          <p:cNvPr id="2050" name="Object 14"/>
          <p:cNvGraphicFramePr>
            <a:graphicFrameLocks noChangeAspect="1"/>
          </p:cNvGraphicFramePr>
          <p:nvPr>
            <p:extLst>
              <p:ext uri="{D42A27DB-BD31-4B8C-83A1-F6EECF244321}">
                <p14:modId xmlns:p14="http://schemas.microsoft.com/office/powerpoint/2010/main" val="440905767"/>
              </p:ext>
            </p:extLst>
          </p:nvPr>
        </p:nvGraphicFramePr>
        <p:xfrm>
          <a:off x="4665999" y="4290220"/>
          <a:ext cx="2287588" cy="1909762"/>
        </p:xfrm>
        <a:graphic>
          <a:graphicData uri="http://schemas.openxmlformats.org/presentationml/2006/ole">
            <mc:AlternateContent xmlns:mc="http://schemas.openxmlformats.org/markup-compatibility/2006">
              <mc:Choice xmlns:v="urn:schemas-microsoft-com:vml" Requires="v">
                <p:oleObj spid="_x0000_s1109" name="CorelDRAW" r:id="rId5" imgW="20621625" imgH="16306800" progId="">
                  <p:embed/>
                </p:oleObj>
              </mc:Choice>
              <mc:Fallback>
                <p:oleObj name="CorelDRAW" r:id="rId5" imgW="20621625" imgH="16306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5999" y="4290220"/>
                        <a:ext cx="2287588" cy="190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60" name="Picture 5"/>
          <p:cNvPicPr>
            <a:picLocks noChangeAspect="1" noChangeArrowheads="1"/>
          </p:cNvPicPr>
          <p:nvPr/>
        </p:nvPicPr>
        <p:blipFill>
          <a:blip r:embed="rId7" cstate="print"/>
          <a:srcRect/>
          <a:stretch>
            <a:fillRect/>
          </a:stretch>
        </p:blipFill>
        <p:spPr bwMode="auto">
          <a:xfrm>
            <a:off x="6996114" y="2085976"/>
            <a:ext cx="1766887" cy="2105025"/>
          </a:xfrm>
          <a:prstGeom prst="rect">
            <a:avLst/>
          </a:prstGeom>
          <a:noFill/>
          <a:ln w="9525">
            <a:noFill/>
            <a:miter lim="800000"/>
            <a:headEnd/>
            <a:tailEnd/>
          </a:ln>
        </p:spPr>
      </p:pic>
      <p:pic>
        <p:nvPicPr>
          <p:cNvPr id="2061" name="Picture 7"/>
          <p:cNvPicPr>
            <a:picLocks noChangeAspect="1" noChangeArrowheads="1"/>
          </p:cNvPicPr>
          <p:nvPr/>
        </p:nvPicPr>
        <p:blipFill>
          <a:blip r:embed="rId8" cstate="print"/>
          <a:srcRect/>
          <a:stretch>
            <a:fillRect/>
          </a:stretch>
        </p:blipFill>
        <p:spPr bwMode="auto">
          <a:xfrm>
            <a:off x="8616281" y="4221088"/>
            <a:ext cx="1827213" cy="2438400"/>
          </a:xfrm>
          <a:prstGeom prst="rect">
            <a:avLst/>
          </a:prstGeom>
          <a:noFill/>
          <a:ln w="9525">
            <a:noFill/>
            <a:miter lim="800000"/>
            <a:headEnd/>
            <a:tailEnd/>
          </a:ln>
        </p:spPr>
      </p:pic>
      <p:pic>
        <p:nvPicPr>
          <p:cNvPr id="2062" name="Picture 10"/>
          <p:cNvPicPr>
            <a:picLocks noChangeAspect="1" noChangeArrowheads="1"/>
          </p:cNvPicPr>
          <p:nvPr/>
        </p:nvPicPr>
        <p:blipFill>
          <a:blip r:embed="rId9" cstate="print"/>
          <a:srcRect/>
          <a:stretch>
            <a:fillRect/>
          </a:stretch>
        </p:blipFill>
        <p:spPr bwMode="auto">
          <a:xfrm>
            <a:off x="5084763" y="87314"/>
            <a:ext cx="1911350" cy="2262187"/>
          </a:xfrm>
          <a:prstGeom prst="rect">
            <a:avLst/>
          </a:prstGeom>
          <a:noFill/>
          <a:ln w="9525">
            <a:noFill/>
            <a:miter lim="800000"/>
            <a:headEnd/>
            <a:tailEnd/>
          </a:ln>
        </p:spPr>
      </p:pic>
      <p:sp>
        <p:nvSpPr>
          <p:cNvPr id="2063" name="Title 1"/>
          <p:cNvSpPr>
            <a:spLocks noGrp="1"/>
          </p:cNvSpPr>
          <p:nvPr>
            <p:ph type="title"/>
          </p:nvPr>
        </p:nvSpPr>
        <p:spPr/>
        <p:txBody>
          <a:bodyPr/>
          <a:lstStyle/>
          <a:p>
            <a:r>
              <a:rPr lang="en-US" altLang="en-US" sz="3200" dirty="0">
                <a:solidFill>
                  <a:schemeClr val="tx1"/>
                </a:solidFill>
                <a:latin typeface="Arial" charset="0"/>
                <a:cs typeface="Arial" charset="0"/>
              </a:rPr>
              <a:t>AAS Bulletin</a:t>
            </a:r>
            <a:r>
              <a:rPr lang="en-US" altLang="en-US" dirty="0">
                <a:solidFill>
                  <a:schemeClr val="tx1"/>
                </a:solidFill>
                <a:latin typeface="Arial" charset="0"/>
                <a:cs typeface="Arial" charset="0"/>
              </a:rPr>
              <a:t> </a:t>
            </a:r>
            <a:endParaRPr lang="en-IN" altLang="en-US" dirty="0">
              <a:solidFill>
                <a:schemeClr val="tx1"/>
              </a:solidFill>
              <a:latin typeface="Arial" charset="0"/>
              <a:cs typeface="Arial" charset="0"/>
            </a:endParaRPr>
          </a:p>
        </p:txBody>
      </p:sp>
      <p:sp>
        <p:nvSpPr>
          <p:cNvPr id="2" name="Text Placeholder 1"/>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044180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524000" y="0"/>
            <a:ext cx="9144000" cy="1143000"/>
          </a:xfrm>
        </p:spPr>
        <p:txBody>
          <a:bodyPr/>
          <a:lstStyle/>
          <a:p>
            <a:r>
              <a:rPr lang="en-IN" altLang="en-US" sz="2900" dirty="0">
                <a:solidFill>
                  <a:srgbClr val="FF0000"/>
                </a:solidFill>
              </a:rPr>
              <a:t>National Agromet Advisory Service Bulletin based on Extended range weather forecast (ERF)</a:t>
            </a:r>
          </a:p>
        </p:txBody>
      </p:sp>
      <p:pic>
        <p:nvPicPr>
          <p:cNvPr id="389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27140"/>
            <a:ext cx="5791200" cy="420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18" y="1143000"/>
            <a:ext cx="3362325" cy="419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809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D5A5AB9-F1F5-4DC0-8663-98B43CECB479}"/>
              </a:ext>
            </a:extLst>
          </p:cNvPr>
          <p:cNvSpPr txBox="1"/>
          <p:nvPr/>
        </p:nvSpPr>
        <p:spPr>
          <a:xfrm>
            <a:off x="1524000" y="1"/>
            <a:ext cx="9144000" cy="523220"/>
          </a:xfrm>
          <a:prstGeom prst="rect">
            <a:avLst/>
          </a:prstGeom>
          <a:solidFill>
            <a:srgbClr val="004DE6"/>
          </a:solidFill>
        </p:spPr>
        <p:txBody>
          <a:bodyPr wrap="square" rtlCol="0">
            <a:spAutoFit/>
          </a:bodyPr>
          <a:lstStyle/>
          <a:p>
            <a:r>
              <a:rPr lang="en-IN" sz="2800" dirty="0">
                <a:solidFill>
                  <a:prstClr val="white"/>
                </a:solidFill>
              </a:rPr>
              <a:t> Agromet Decision Support System (</a:t>
            </a:r>
            <a:r>
              <a:rPr lang="en-IN" sz="2000" i="1" dirty="0">
                <a:solidFill>
                  <a:prstClr val="white"/>
                </a:solidFill>
              </a:rPr>
              <a:t>http:agromet.imd.gov.in</a:t>
            </a:r>
            <a:r>
              <a:rPr lang="en-IN" sz="2800" dirty="0">
                <a:solidFill>
                  <a:prstClr val="white"/>
                </a:solidFill>
              </a:rPr>
              <a:t>)</a:t>
            </a:r>
          </a:p>
        </p:txBody>
      </p:sp>
      <p:pic>
        <p:nvPicPr>
          <p:cNvPr id="5" name="Picture 4">
            <a:extLst>
              <a:ext uri="{FF2B5EF4-FFF2-40B4-BE49-F238E27FC236}">
                <a16:creationId xmlns:a16="http://schemas.microsoft.com/office/drawing/2014/main" xmlns="" id="{531DB26B-0C0E-46A4-A54C-A3028DB0B3A5}"/>
              </a:ext>
            </a:extLst>
          </p:cNvPr>
          <p:cNvPicPr/>
          <p:nvPr/>
        </p:nvPicPr>
        <p:blipFill>
          <a:blip r:embed="rId2" cstate="print"/>
          <a:stretch>
            <a:fillRect/>
          </a:stretch>
        </p:blipFill>
        <p:spPr>
          <a:xfrm>
            <a:off x="5231904" y="548680"/>
            <a:ext cx="5220072" cy="3096344"/>
          </a:xfrm>
          <a:prstGeom prst="rect">
            <a:avLst/>
          </a:prstGeom>
          <a:ln>
            <a:solidFill>
              <a:schemeClr val="tx1"/>
            </a:solidFill>
          </a:ln>
        </p:spPr>
      </p:pic>
      <p:pic>
        <p:nvPicPr>
          <p:cNvPr id="7" name="Picture 6">
            <a:extLst>
              <a:ext uri="{FF2B5EF4-FFF2-40B4-BE49-F238E27FC236}">
                <a16:creationId xmlns:a16="http://schemas.microsoft.com/office/drawing/2014/main" xmlns="" id="{9E926652-E6F8-476C-AA46-DC2A45F9893B}"/>
              </a:ext>
            </a:extLst>
          </p:cNvPr>
          <p:cNvPicPr>
            <a:picLocks noChangeAspect="1"/>
          </p:cNvPicPr>
          <p:nvPr/>
        </p:nvPicPr>
        <p:blipFill rotWithShape="1">
          <a:blip r:embed="rId3" cstate="print"/>
          <a:srcRect l="42806" t="33180" r="27309" b="17516"/>
          <a:stretch/>
        </p:blipFill>
        <p:spPr>
          <a:xfrm>
            <a:off x="1991544" y="548680"/>
            <a:ext cx="3240360" cy="3108976"/>
          </a:xfrm>
          <a:prstGeom prst="rect">
            <a:avLst/>
          </a:prstGeom>
        </p:spPr>
      </p:pic>
      <p:sp>
        <p:nvSpPr>
          <p:cNvPr id="8" name="TextBox 7"/>
          <p:cNvSpPr txBox="1"/>
          <p:nvPr/>
        </p:nvSpPr>
        <p:spPr>
          <a:xfrm>
            <a:off x="1524001" y="3140968"/>
            <a:ext cx="1979711" cy="369332"/>
          </a:xfrm>
          <a:prstGeom prst="rect">
            <a:avLst/>
          </a:prstGeom>
          <a:noFill/>
        </p:spPr>
        <p:txBody>
          <a:bodyPr wrap="square" rtlCol="0">
            <a:spAutoFit/>
          </a:bodyPr>
          <a:lstStyle/>
          <a:p>
            <a:r>
              <a:rPr lang="en-IN" b="1" dirty="0">
                <a:solidFill>
                  <a:srgbClr val="0000FF"/>
                </a:solidFill>
              </a:rPr>
              <a:t>System Overview</a:t>
            </a:r>
          </a:p>
        </p:txBody>
      </p:sp>
      <p:pic>
        <p:nvPicPr>
          <p:cNvPr id="9" name="Picture 8">
            <a:extLst>
              <a:ext uri="{FF2B5EF4-FFF2-40B4-BE49-F238E27FC236}">
                <a16:creationId xmlns:a16="http://schemas.microsoft.com/office/drawing/2014/main" xmlns="" id="{E2868A0B-FF32-48D4-8A60-692374833F73}"/>
              </a:ext>
            </a:extLst>
          </p:cNvPr>
          <p:cNvPicPr>
            <a:picLocks noChangeAspect="1"/>
          </p:cNvPicPr>
          <p:nvPr/>
        </p:nvPicPr>
        <p:blipFill rotWithShape="1">
          <a:blip r:embed="rId4" cstate="print"/>
          <a:srcRect l="19007" t="26204" r="38640" b="16532"/>
          <a:stretch/>
        </p:blipFill>
        <p:spPr>
          <a:xfrm>
            <a:off x="2711624" y="3645024"/>
            <a:ext cx="3888432" cy="3212976"/>
          </a:xfrm>
          <a:prstGeom prst="rect">
            <a:avLst/>
          </a:prstGeom>
        </p:spPr>
      </p:pic>
      <p:pic>
        <p:nvPicPr>
          <p:cNvPr id="10" name="Picture 9">
            <a:extLst>
              <a:ext uri="{FF2B5EF4-FFF2-40B4-BE49-F238E27FC236}">
                <a16:creationId xmlns:a16="http://schemas.microsoft.com/office/drawing/2014/main" xmlns="" id="{E2AB4CBA-F389-4CF4-A14A-75E050B9198B}"/>
              </a:ext>
            </a:extLst>
          </p:cNvPr>
          <p:cNvPicPr>
            <a:picLocks noChangeAspect="1"/>
          </p:cNvPicPr>
          <p:nvPr/>
        </p:nvPicPr>
        <p:blipFill rotWithShape="1">
          <a:blip r:embed="rId5" cstate="print"/>
          <a:srcRect l="57195" t="33491" r="2736" b="14563"/>
          <a:stretch/>
        </p:blipFill>
        <p:spPr>
          <a:xfrm>
            <a:off x="6600056" y="3645024"/>
            <a:ext cx="3779912" cy="3212976"/>
          </a:xfrm>
          <a:prstGeom prst="rect">
            <a:avLst/>
          </a:prstGeom>
        </p:spPr>
      </p:pic>
      <p:sp>
        <p:nvSpPr>
          <p:cNvPr id="11" name="TextBox 10"/>
          <p:cNvSpPr txBox="1"/>
          <p:nvPr/>
        </p:nvSpPr>
        <p:spPr>
          <a:xfrm>
            <a:off x="1524000" y="4293096"/>
            <a:ext cx="1223120" cy="1477328"/>
          </a:xfrm>
          <a:prstGeom prst="rect">
            <a:avLst/>
          </a:prstGeom>
          <a:noFill/>
        </p:spPr>
        <p:txBody>
          <a:bodyPr wrap="square" rtlCol="0">
            <a:spAutoFit/>
          </a:bodyPr>
          <a:lstStyle/>
          <a:p>
            <a:pPr algn="ctr"/>
            <a:r>
              <a:rPr lang="en-IN" b="1" dirty="0">
                <a:solidFill>
                  <a:srgbClr val="0000FF"/>
                </a:solidFill>
              </a:rPr>
              <a:t>Modules available in Agromet-DSS</a:t>
            </a:r>
          </a:p>
        </p:txBody>
      </p:sp>
    </p:spTree>
    <p:extLst>
      <p:ext uri="{BB962C8B-B14F-4D97-AF65-F5344CB8AC3E}">
        <p14:creationId xmlns:p14="http://schemas.microsoft.com/office/powerpoint/2010/main" val="1414958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922B0F-5D44-4565-A183-DF58997662A0}"/>
              </a:ext>
            </a:extLst>
          </p:cNvPr>
          <p:cNvSpPr>
            <a:spLocks noGrp="1"/>
          </p:cNvSpPr>
          <p:nvPr>
            <p:ph type="title"/>
          </p:nvPr>
        </p:nvSpPr>
        <p:spPr>
          <a:xfrm>
            <a:off x="1524000" y="32853"/>
            <a:ext cx="9144000" cy="778098"/>
          </a:xfrm>
        </p:spPr>
        <p:txBody>
          <a:bodyPr/>
          <a:lstStyle/>
          <a:p>
            <a:r>
              <a:rPr lang="en-IN" dirty="0"/>
              <a:t>Agromet Products</a:t>
            </a:r>
            <a:endParaRPr lang="x-none" dirty="0"/>
          </a:p>
        </p:txBody>
      </p:sp>
      <p:sp>
        <p:nvSpPr>
          <p:cNvPr id="3" name="Content Placeholder 2">
            <a:extLst>
              <a:ext uri="{FF2B5EF4-FFF2-40B4-BE49-F238E27FC236}">
                <a16:creationId xmlns:a16="http://schemas.microsoft.com/office/drawing/2014/main" xmlns="" id="{EDC31A58-8986-4A71-BD35-2948E1BF4AD6}"/>
              </a:ext>
            </a:extLst>
          </p:cNvPr>
          <p:cNvSpPr>
            <a:spLocks noGrp="1"/>
          </p:cNvSpPr>
          <p:nvPr>
            <p:ph sz="half" idx="1"/>
          </p:nvPr>
        </p:nvSpPr>
        <p:spPr>
          <a:xfrm>
            <a:off x="1703512" y="836712"/>
            <a:ext cx="4320480" cy="5877272"/>
          </a:xfrm>
        </p:spPr>
        <p:txBody>
          <a:bodyPr/>
          <a:lstStyle/>
          <a:p>
            <a:r>
              <a:rPr lang="en-IN" dirty="0"/>
              <a:t>In Use</a:t>
            </a:r>
          </a:p>
          <a:p>
            <a:pPr>
              <a:buFont typeface="Wingdings" panose="05000000000000000000" pitchFamily="2" charset="2"/>
              <a:buChar char="§"/>
            </a:pPr>
            <a:r>
              <a:rPr lang="en-IN" sz="2000" dirty="0">
                <a:solidFill>
                  <a:srgbClr val="FF0000"/>
                </a:solidFill>
              </a:rPr>
              <a:t>Spatial distribution of weather parameters (Daily, Weekly, Fortnightly, Monthly, Seasonal)</a:t>
            </a:r>
          </a:p>
          <a:p>
            <a:pPr>
              <a:buFont typeface="Wingdings" panose="05000000000000000000" pitchFamily="2" charset="2"/>
              <a:buChar char="§"/>
            </a:pPr>
            <a:r>
              <a:rPr lang="en-US" sz="2000" dirty="0">
                <a:solidFill>
                  <a:srgbClr val="FF0000"/>
                </a:solidFill>
              </a:rPr>
              <a:t>Soil Moisture maps</a:t>
            </a:r>
          </a:p>
          <a:p>
            <a:pPr>
              <a:buFont typeface="Wingdings" panose="05000000000000000000" pitchFamily="2" charset="2"/>
              <a:buChar char="§"/>
            </a:pPr>
            <a:r>
              <a:rPr lang="en-US" sz="2000" dirty="0">
                <a:solidFill>
                  <a:srgbClr val="FF0000"/>
                </a:solidFill>
              </a:rPr>
              <a:t>Crop weather calendar</a:t>
            </a:r>
          </a:p>
          <a:p>
            <a:pPr>
              <a:buFont typeface="Wingdings" panose="05000000000000000000" pitchFamily="2" charset="2"/>
              <a:buChar char="§"/>
            </a:pPr>
            <a:r>
              <a:rPr lang="en-US" sz="2000" dirty="0">
                <a:solidFill>
                  <a:srgbClr val="FF0000"/>
                </a:solidFill>
              </a:rPr>
              <a:t>Pest weather calendar</a:t>
            </a:r>
          </a:p>
          <a:p>
            <a:pPr marL="0" indent="0">
              <a:buNone/>
            </a:pPr>
            <a:r>
              <a:rPr lang="en-IN" sz="2000" dirty="0">
                <a:solidFill>
                  <a:srgbClr val="002060"/>
                </a:solidFill>
              </a:rPr>
              <a:t>Weekly products:</a:t>
            </a:r>
          </a:p>
          <a:p>
            <a:pPr>
              <a:buFont typeface="Wingdings" panose="05000000000000000000" pitchFamily="2" charset="2"/>
              <a:buChar char="§"/>
            </a:pPr>
            <a:r>
              <a:rPr lang="en-IN" sz="2000" dirty="0">
                <a:solidFill>
                  <a:srgbClr val="FF0000"/>
                </a:solidFill>
              </a:rPr>
              <a:t>SPI &amp; SPEI, both realized and forecasted</a:t>
            </a:r>
          </a:p>
          <a:p>
            <a:pPr>
              <a:buFont typeface="Wingdings" panose="05000000000000000000" pitchFamily="2" charset="2"/>
              <a:buChar char="§"/>
            </a:pPr>
            <a:r>
              <a:rPr lang="en-IN" sz="2000" dirty="0">
                <a:solidFill>
                  <a:srgbClr val="FF0000"/>
                </a:solidFill>
              </a:rPr>
              <a:t>Normalized Differential vegetation Index </a:t>
            </a:r>
          </a:p>
          <a:p>
            <a:pPr>
              <a:buFont typeface="Wingdings" panose="05000000000000000000" pitchFamily="2" charset="2"/>
              <a:buChar char="§"/>
            </a:pPr>
            <a:r>
              <a:rPr lang="en-IN" sz="2000" dirty="0">
                <a:solidFill>
                  <a:srgbClr val="FF0000"/>
                </a:solidFill>
              </a:rPr>
              <a:t>Vegetation Condition Index</a:t>
            </a:r>
          </a:p>
          <a:p>
            <a:pPr>
              <a:buFont typeface="Wingdings" panose="05000000000000000000" pitchFamily="2" charset="2"/>
              <a:buChar char="§"/>
            </a:pPr>
            <a:r>
              <a:rPr lang="en-IN" sz="2000" dirty="0">
                <a:solidFill>
                  <a:srgbClr val="FF0000"/>
                </a:solidFill>
              </a:rPr>
              <a:t>Temperature Condition Index</a:t>
            </a:r>
          </a:p>
          <a:p>
            <a:pPr>
              <a:buFont typeface="Wingdings" panose="05000000000000000000" pitchFamily="2" charset="2"/>
              <a:buChar char="§"/>
            </a:pPr>
            <a:r>
              <a:rPr lang="en-IN" sz="2000" dirty="0">
                <a:solidFill>
                  <a:srgbClr val="FF0000"/>
                </a:solidFill>
              </a:rPr>
              <a:t>Vegetation Health Index </a:t>
            </a:r>
          </a:p>
        </p:txBody>
      </p:sp>
      <p:sp>
        <p:nvSpPr>
          <p:cNvPr id="4" name="Content Placeholder 3">
            <a:extLst>
              <a:ext uri="{FF2B5EF4-FFF2-40B4-BE49-F238E27FC236}">
                <a16:creationId xmlns:a16="http://schemas.microsoft.com/office/drawing/2014/main" xmlns="" id="{5B2CA3DA-444D-4C60-8F9D-A8A41D813A21}"/>
              </a:ext>
            </a:extLst>
          </p:cNvPr>
          <p:cNvSpPr>
            <a:spLocks noGrp="1"/>
          </p:cNvSpPr>
          <p:nvPr>
            <p:ph sz="half" idx="2"/>
          </p:nvPr>
        </p:nvSpPr>
        <p:spPr>
          <a:xfrm>
            <a:off x="6240016" y="836713"/>
            <a:ext cx="4038600" cy="4525963"/>
          </a:xfrm>
        </p:spPr>
        <p:txBody>
          <a:bodyPr/>
          <a:lstStyle/>
          <a:p>
            <a:r>
              <a:rPr lang="en-IN" dirty="0"/>
              <a:t>In pilot mode</a:t>
            </a:r>
          </a:p>
          <a:p>
            <a:pPr>
              <a:buFont typeface="Wingdings" panose="05000000000000000000" pitchFamily="2" charset="2"/>
              <a:buChar char="§"/>
            </a:pPr>
            <a:r>
              <a:rPr lang="en-IN" sz="2000" dirty="0">
                <a:solidFill>
                  <a:srgbClr val="FF0000"/>
                </a:solidFill>
              </a:rPr>
              <a:t>Reference evapotranspiration  (daily)</a:t>
            </a:r>
          </a:p>
          <a:p>
            <a:pPr>
              <a:buFont typeface="Wingdings" panose="05000000000000000000" pitchFamily="2" charset="2"/>
              <a:buChar char="§"/>
            </a:pPr>
            <a:r>
              <a:rPr lang="en-IN" sz="2000" dirty="0">
                <a:solidFill>
                  <a:srgbClr val="FF0000"/>
                </a:solidFill>
              </a:rPr>
              <a:t>Insolation on daily scale</a:t>
            </a:r>
          </a:p>
          <a:p>
            <a:pPr>
              <a:buFont typeface="Wingdings" panose="05000000000000000000" pitchFamily="2" charset="2"/>
              <a:buChar char="§"/>
            </a:pPr>
            <a:r>
              <a:rPr lang="en-IN" sz="2000" dirty="0">
                <a:solidFill>
                  <a:srgbClr val="FF0000"/>
                </a:solidFill>
              </a:rPr>
              <a:t>Evaporation ( Daily, Weekly)</a:t>
            </a:r>
          </a:p>
          <a:p>
            <a:pPr>
              <a:buFont typeface="Wingdings" panose="05000000000000000000" pitchFamily="2" charset="2"/>
              <a:buChar char="§"/>
            </a:pPr>
            <a:r>
              <a:rPr lang="en-IN" sz="2000" dirty="0">
                <a:solidFill>
                  <a:srgbClr val="FF0000"/>
                </a:solidFill>
              </a:rPr>
              <a:t>Soil Temperatures at different depths (Daily, Weekly)</a:t>
            </a:r>
          </a:p>
          <a:p>
            <a:endParaRPr lang="x-none" dirty="0"/>
          </a:p>
        </p:txBody>
      </p:sp>
    </p:spTree>
    <p:extLst>
      <p:ext uri="{BB962C8B-B14F-4D97-AF65-F5344CB8AC3E}">
        <p14:creationId xmlns:p14="http://schemas.microsoft.com/office/powerpoint/2010/main" val="33281450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762027"/>
          </a:xfrm>
          <a:solidFill>
            <a:srgbClr val="1428EA"/>
          </a:solidFill>
        </p:spPr>
        <p:txBody>
          <a:bodyPr/>
          <a:lstStyle/>
          <a:p>
            <a:r>
              <a:rPr lang="en-IN" sz="2800" dirty="0"/>
              <a:t>Development of Forewarning model for </a:t>
            </a:r>
            <a:br>
              <a:rPr lang="en-IN" sz="2800" dirty="0"/>
            </a:br>
            <a:r>
              <a:rPr lang="en-IN" sz="2800" dirty="0"/>
              <a:t>Pest and Disease</a:t>
            </a:r>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6768" y="980730"/>
            <a:ext cx="6711234"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31504" y="1124744"/>
            <a:ext cx="2448272" cy="5016758"/>
          </a:xfrm>
          <a:prstGeom prst="rect">
            <a:avLst/>
          </a:prstGeom>
          <a:noFill/>
        </p:spPr>
        <p:txBody>
          <a:bodyPr wrap="square" rtlCol="0">
            <a:spAutoFit/>
          </a:bodyPr>
          <a:lstStyle/>
          <a:p>
            <a:r>
              <a:rPr lang="en-IN" sz="2000" b="1" dirty="0">
                <a:solidFill>
                  <a:srgbClr val="0033CC"/>
                </a:solidFill>
                <a:latin typeface="Arial" charset="0"/>
                <a:cs typeface="Arial" charset="0"/>
              </a:rPr>
              <a:t>Based on</a:t>
            </a:r>
          </a:p>
          <a:p>
            <a:r>
              <a:rPr lang="en-IN" sz="2000" dirty="0">
                <a:solidFill>
                  <a:srgbClr val="0033CC"/>
                </a:solidFill>
                <a:latin typeface="Arial" charset="0"/>
                <a:cs typeface="Arial" charset="0"/>
              </a:rPr>
              <a:t> Min &amp; Max Temperature ,</a:t>
            </a:r>
          </a:p>
          <a:p>
            <a:r>
              <a:rPr lang="en-IN" sz="2000" dirty="0">
                <a:solidFill>
                  <a:srgbClr val="0033CC"/>
                </a:solidFill>
                <a:latin typeface="Arial" charset="0"/>
                <a:cs typeface="Arial" charset="0"/>
              </a:rPr>
              <a:t> Relative humidity, Rainfall, Cloud , Soil moisture, Wind Speed,</a:t>
            </a:r>
          </a:p>
          <a:p>
            <a:r>
              <a:rPr lang="en-IN" sz="2000" dirty="0">
                <a:solidFill>
                  <a:srgbClr val="0033CC"/>
                </a:solidFill>
                <a:latin typeface="Arial" charset="0"/>
                <a:cs typeface="Arial" charset="0"/>
                <a:hlinkClick r:id="rId3"/>
              </a:rPr>
              <a:t>Forewarning models</a:t>
            </a:r>
            <a:r>
              <a:rPr lang="en-IN" sz="2000" dirty="0">
                <a:solidFill>
                  <a:srgbClr val="0033CC"/>
                </a:solidFill>
                <a:latin typeface="Arial" charset="0"/>
                <a:cs typeface="Arial" charset="0"/>
              </a:rPr>
              <a:t>.</a:t>
            </a:r>
            <a:br>
              <a:rPr lang="en-IN" sz="2000" dirty="0">
                <a:solidFill>
                  <a:srgbClr val="0033CC"/>
                </a:solidFill>
                <a:latin typeface="Arial" charset="0"/>
                <a:cs typeface="Arial" charset="0"/>
              </a:rPr>
            </a:br>
            <a:r>
              <a:rPr lang="en-IN" sz="2000" dirty="0">
                <a:solidFill>
                  <a:srgbClr val="0033CC"/>
                </a:solidFill>
                <a:latin typeface="Arial" charset="0"/>
                <a:cs typeface="Arial" charset="0"/>
              </a:rPr>
              <a:t>&amp; </a:t>
            </a:r>
            <a:r>
              <a:rPr lang="en-IN" sz="2000" dirty="0">
                <a:solidFill>
                  <a:srgbClr val="0033CC"/>
                </a:solidFill>
                <a:latin typeface="Arial" charset="0"/>
                <a:cs typeface="Arial" charset="0"/>
                <a:hlinkClick r:id="rId4"/>
              </a:rPr>
              <a:t>Pest weather calendars</a:t>
            </a:r>
            <a:r>
              <a:rPr lang="en-IN" sz="2000" dirty="0">
                <a:solidFill>
                  <a:srgbClr val="0033CC"/>
                </a:solidFill>
                <a:latin typeface="Arial" charset="0"/>
                <a:cs typeface="Arial" charset="0"/>
              </a:rPr>
              <a:t> prepared by using these parameters, act as </a:t>
            </a:r>
            <a:r>
              <a:rPr lang="en-IN" sz="2000" b="1" dirty="0">
                <a:solidFill>
                  <a:srgbClr val="0033CC"/>
                </a:solidFill>
                <a:latin typeface="Arial" charset="0"/>
                <a:cs typeface="Arial" charset="0"/>
              </a:rPr>
              <a:t>reference tool</a:t>
            </a:r>
            <a:r>
              <a:rPr lang="en-IN" sz="2000" dirty="0">
                <a:solidFill>
                  <a:srgbClr val="0033CC"/>
                </a:solidFill>
                <a:latin typeface="Arial" charset="0"/>
                <a:cs typeface="Arial" charset="0"/>
              </a:rPr>
              <a:t> for agromet advisory.</a:t>
            </a:r>
          </a:p>
          <a:p>
            <a:endParaRPr lang="en-IN" sz="2000" dirty="0">
              <a:solidFill>
                <a:prstClr val="black"/>
              </a:solidFill>
            </a:endParaRPr>
          </a:p>
        </p:txBody>
      </p:sp>
    </p:spTree>
    <p:extLst>
      <p:ext uri="{BB962C8B-B14F-4D97-AF65-F5344CB8AC3E}">
        <p14:creationId xmlns:p14="http://schemas.microsoft.com/office/powerpoint/2010/main" val="51822674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64904"/>
            <a:ext cx="9144000" cy="1143000"/>
          </a:xfrm>
        </p:spPr>
        <p:txBody>
          <a:bodyPr/>
          <a:lstStyle/>
          <a:p>
            <a:r>
              <a:rPr lang="en-IN" dirty="0"/>
              <a:t>Dissemination of AAS</a:t>
            </a:r>
          </a:p>
        </p:txBody>
      </p:sp>
    </p:spTree>
    <p:extLst>
      <p:ext uri="{BB962C8B-B14F-4D97-AF65-F5344CB8AC3E}">
        <p14:creationId xmlns:p14="http://schemas.microsoft.com/office/powerpoint/2010/main" val="28616930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24000" y="0"/>
            <a:ext cx="9144000" cy="685800"/>
          </a:xfrm>
          <a:solidFill>
            <a:srgbClr val="0000FF"/>
          </a:solidFill>
        </p:spPr>
        <p:txBody>
          <a:bodyPr/>
          <a:lstStyle/>
          <a:p>
            <a:pPr eaLnBrk="1" hangingPunct="1">
              <a:defRPr/>
            </a:pPr>
            <a:r>
              <a:rPr lang="en-IN" altLang="en-US" sz="3600" dirty="0">
                <a:solidFill>
                  <a:schemeClr val="bg1"/>
                </a:solidFill>
                <a:cs typeface="Times New Roman" pitchFamily="18" charset="0"/>
              </a:rPr>
              <a:t>Dissemination of AAS</a:t>
            </a:r>
            <a:r>
              <a:rPr lang="en-IN" sz="3600" dirty="0">
                <a:solidFill>
                  <a:schemeClr val="bg1"/>
                </a:solidFill>
                <a:latin typeface="Times" pitchFamily="18" charset="0"/>
                <a:cs typeface="Arial" charset="0"/>
              </a:rPr>
              <a:t>      </a:t>
            </a:r>
            <a:r>
              <a:rPr lang="en-IN" sz="3600" dirty="0">
                <a:solidFill>
                  <a:srgbClr val="006600"/>
                </a:solidFill>
                <a:latin typeface="Times" pitchFamily="18" charset="0"/>
                <a:cs typeface="Arial" charset="0"/>
              </a:rPr>
              <a:t/>
            </a:r>
            <a:br>
              <a:rPr lang="en-IN" sz="3600" dirty="0">
                <a:solidFill>
                  <a:srgbClr val="006600"/>
                </a:solidFill>
                <a:latin typeface="Times" pitchFamily="18" charset="0"/>
                <a:cs typeface="Arial" charset="0"/>
              </a:rPr>
            </a:br>
            <a:r>
              <a:rPr lang="en-IN" dirty="0">
                <a:solidFill>
                  <a:srgbClr val="006600"/>
                </a:solidFill>
                <a:latin typeface="Times" pitchFamily="18" charset="0"/>
                <a:cs typeface="Arial" charset="0"/>
              </a:rPr>
              <a:t/>
            </a:r>
            <a:br>
              <a:rPr lang="en-IN" dirty="0">
                <a:solidFill>
                  <a:srgbClr val="006600"/>
                </a:solidFill>
                <a:latin typeface="Times" pitchFamily="18" charset="0"/>
                <a:cs typeface="Arial" charset="0"/>
              </a:rPr>
            </a:br>
            <a:endParaRPr lang="en-IN" dirty="0">
              <a:solidFill>
                <a:srgbClr val="006600"/>
              </a:solidFill>
              <a:latin typeface="Times" pitchFamily="18" charset="0"/>
              <a:cs typeface="Arial" charset="0"/>
            </a:endParaRPr>
          </a:p>
        </p:txBody>
      </p:sp>
      <p:sp>
        <p:nvSpPr>
          <p:cNvPr id="35843" name="Content Placeholder 4"/>
          <p:cNvSpPr>
            <a:spLocks noGrp="1"/>
          </p:cNvSpPr>
          <p:nvPr>
            <p:ph idx="1"/>
          </p:nvPr>
        </p:nvSpPr>
        <p:spPr>
          <a:xfrm>
            <a:off x="1383323" y="836712"/>
            <a:ext cx="8948937" cy="5399965"/>
          </a:xfrm>
        </p:spPr>
        <p:txBody>
          <a:bodyPr/>
          <a:lstStyle/>
          <a:p>
            <a:pPr algn="just" eaLnBrk="1" hangingPunct="1">
              <a:spcBef>
                <a:spcPts val="600"/>
              </a:spcBef>
              <a:buFont typeface="Arial" charset="0"/>
              <a:buChar char="•"/>
              <a:defRPr/>
            </a:pPr>
            <a:r>
              <a:rPr lang="en-US" sz="1800" b="0" dirty="0">
                <a:solidFill>
                  <a:schemeClr val="tx1"/>
                </a:solidFill>
                <a:latin typeface="Arial" pitchFamily="34" charset="0"/>
                <a:cs typeface="Arial" pitchFamily="34" charset="0"/>
              </a:rPr>
              <a:t>SMS advisories in regional languages are sent through mKisan portal of </a:t>
            </a:r>
            <a:r>
              <a:rPr lang="en-US" sz="1800" b="0" dirty="0" err="1">
                <a:solidFill>
                  <a:schemeClr val="tx1"/>
                </a:solidFill>
                <a:latin typeface="Arial" pitchFamily="34" charset="0"/>
                <a:cs typeface="Arial" pitchFamily="34" charset="0"/>
              </a:rPr>
              <a:t>MOAg</a:t>
            </a:r>
            <a:r>
              <a:rPr lang="en-US" sz="1800" b="0" dirty="0">
                <a:solidFill>
                  <a:schemeClr val="tx1"/>
                </a:solidFill>
                <a:latin typeface="Arial" pitchFamily="34" charset="0"/>
                <a:cs typeface="Arial" pitchFamily="34" charset="0"/>
              </a:rPr>
              <a:t>  (currently SMS are sent for extreme weather events only).</a:t>
            </a:r>
          </a:p>
          <a:p>
            <a:pPr marL="0" indent="0" algn="just" eaLnBrk="1" hangingPunct="1">
              <a:spcBef>
                <a:spcPts val="600"/>
              </a:spcBef>
              <a:buNone/>
              <a:defRPr/>
            </a:pPr>
            <a:r>
              <a:rPr lang="en-US" sz="1800" b="0" dirty="0">
                <a:solidFill>
                  <a:schemeClr val="tx1"/>
                </a:solidFill>
                <a:latin typeface="Arial" pitchFamily="34" charset="0"/>
                <a:cs typeface="Arial" pitchFamily="34" charset="0"/>
              </a:rPr>
              <a:t>	</a:t>
            </a:r>
            <a:r>
              <a:rPr lang="en-US" sz="1800" b="0" dirty="0" err="1">
                <a:solidFill>
                  <a:schemeClr val="tx1"/>
                </a:solidFill>
                <a:latin typeface="Arial" pitchFamily="34" charset="0"/>
                <a:cs typeface="Arial" pitchFamily="34" charset="0"/>
              </a:rPr>
              <a:t>MOAg</a:t>
            </a:r>
            <a:r>
              <a:rPr lang="en-US" sz="1800" b="0" dirty="0">
                <a:solidFill>
                  <a:schemeClr val="tx1"/>
                </a:solidFill>
                <a:latin typeface="Arial" pitchFamily="34" charset="0"/>
                <a:cs typeface="Arial" pitchFamily="34" charset="0"/>
              </a:rPr>
              <a:t> is developing platform where </a:t>
            </a:r>
            <a:r>
              <a:rPr lang="en-US" sz="1800" b="0" dirty="0" smtClean="0">
                <a:solidFill>
                  <a:schemeClr val="tx1"/>
                </a:solidFill>
                <a:latin typeface="Arial" pitchFamily="34" charset="0"/>
                <a:cs typeface="Arial" pitchFamily="34" charset="0"/>
              </a:rPr>
              <a:t>farmers </a:t>
            </a:r>
            <a:r>
              <a:rPr lang="en-US" sz="1800" b="0" dirty="0">
                <a:solidFill>
                  <a:schemeClr val="tx1"/>
                </a:solidFill>
                <a:latin typeface="Arial" pitchFamily="34" charset="0"/>
                <a:cs typeface="Arial" pitchFamily="34" charset="0"/>
              </a:rPr>
              <a:t>can pull the information.</a:t>
            </a:r>
          </a:p>
          <a:p>
            <a:pPr algn="just" eaLnBrk="1" hangingPunct="1">
              <a:spcBef>
                <a:spcPts val="600"/>
              </a:spcBef>
              <a:buFont typeface="Arial" charset="0"/>
              <a:buChar char="•"/>
              <a:defRPr/>
            </a:pPr>
            <a:r>
              <a:rPr lang="en-US" sz="1800" b="0" dirty="0">
                <a:solidFill>
                  <a:srgbClr val="FF0000"/>
                </a:solidFill>
                <a:latin typeface="Arial" pitchFamily="34" charset="0"/>
                <a:cs typeface="Arial" pitchFamily="34" charset="0"/>
              </a:rPr>
              <a:t>Mobile App</a:t>
            </a:r>
            <a:r>
              <a:rPr lang="en-US" sz="1800" b="0" dirty="0">
                <a:solidFill>
                  <a:schemeClr val="tx1"/>
                </a:solidFill>
                <a:latin typeface="Arial" pitchFamily="34" charset="0"/>
                <a:cs typeface="Arial" pitchFamily="34" charset="0"/>
              </a:rPr>
              <a:t>: </a:t>
            </a:r>
            <a:r>
              <a:rPr lang="en-US" sz="1800" dirty="0">
                <a:solidFill>
                  <a:schemeClr val="tx1"/>
                </a:solidFill>
                <a:latin typeface="Arial" pitchFamily="34" charset="0"/>
                <a:cs typeface="Arial" pitchFamily="34" charset="0"/>
              </a:rPr>
              <a:t>Meghdoot</a:t>
            </a:r>
            <a:r>
              <a:rPr lang="en-US" sz="1800" b="0" dirty="0">
                <a:solidFill>
                  <a:schemeClr val="tx1"/>
                </a:solidFill>
                <a:latin typeface="Arial" pitchFamily="34" charset="0"/>
                <a:cs typeface="Arial" pitchFamily="34" charset="0"/>
              </a:rPr>
              <a:t>, Umang, Kisan Mitra, Kisan Suvidha, </a:t>
            </a:r>
            <a:r>
              <a:rPr lang="en-US" sz="1800" b="0" dirty="0" err="1">
                <a:solidFill>
                  <a:schemeClr val="tx1"/>
                </a:solidFill>
                <a:latin typeface="Arial" pitchFamily="34" charset="0"/>
                <a:cs typeface="Arial" pitchFamily="34" charset="0"/>
              </a:rPr>
              <a:t>Damini</a:t>
            </a:r>
            <a:r>
              <a:rPr lang="en-US" sz="1800" b="0" dirty="0">
                <a:solidFill>
                  <a:schemeClr val="tx1"/>
                </a:solidFill>
                <a:latin typeface="Arial" pitchFamily="34" charset="0"/>
                <a:cs typeface="Arial" pitchFamily="34" charset="0"/>
              </a:rPr>
              <a:t> (for </a:t>
            </a:r>
            <a:r>
              <a:rPr lang="en-US" sz="1800" b="0" dirty="0" err="1">
                <a:solidFill>
                  <a:schemeClr val="tx1"/>
                </a:solidFill>
                <a:latin typeface="Arial" pitchFamily="34" charset="0"/>
                <a:cs typeface="Arial" pitchFamily="34" charset="0"/>
              </a:rPr>
              <a:t>nowcast</a:t>
            </a:r>
            <a:r>
              <a:rPr lang="en-US" sz="1800" b="0" dirty="0">
                <a:solidFill>
                  <a:schemeClr val="tx1"/>
                </a:solidFill>
                <a:latin typeface="Arial" pitchFamily="34" charset="0"/>
                <a:cs typeface="Arial" pitchFamily="34" charset="0"/>
              </a:rPr>
              <a:t>)</a:t>
            </a:r>
          </a:p>
          <a:p>
            <a:pPr algn="just" eaLnBrk="1" hangingPunct="1">
              <a:spcBef>
                <a:spcPts val="600"/>
              </a:spcBef>
              <a:buFont typeface="Arial" charset="0"/>
              <a:buChar char="•"/>
              <a:defRPr/>
            </a:pPr>
            <a:r>
              <a:rPr lang="en-US" sz="1800" b="0" dirty="0">
                <a:solidFill>
                  <a:srgbClr val="FF0000"/>
                </a:solidFill>
                <a:latin typeface="Arial" pitchFamily="34" charset="0"/>
                <a:cs typeface="Arial" pitchFamily="34" charset="0"/>
              </a:rPr>
              <a:t>Website:</a:t>
            </a:r>
            <a:r>
              <a:rPr lang="en-US" sz="1800" b="0" dirty="0">
                <a:solidFill>
                  <a:schemeClr val="tx1"/>
                </a:solidFill>
                <a:latin typeface="Arial" pitchFamily="34" charset="0"/>
                <a:cs typeface="Arial" pitchFamily="34" charset="0"/>
              </a:rPr>
              <a:t> </a:t>
            </a:r>
          </a:p>
          <a:p>
            <a:pPr indent="-216000" algn="just" eaLnBrk="1" hangingPunct="1">
              <a:spcBef>
                <a:spcPts val="600"/>
              </a:spcBef>
              <a:buNone/>
              <a:defRPr/>
            </a:pPr>
            <a:r>
              <a:rPr lang="en-US" sz="1800" b="0" dirty="0">
                <a:solidFill>
                  <a:schemeClr val="tx1"/>
                </a:solidFill>
                <a:latin typeface="Arial" pitchFamily="34" charset="0"/>
                <a:cs typeface="Arial" pitchFamily="34" charset="0"/>
              </a:rPr>
              <a:t>    IMD-</a:t>
            </a:r>
            <a:r>
              <a:rPr lang="en-US" sz="1800" b="0" dirty="0" err="1">
                <a:solidFill>
                  <a:schemeClr val="tx1"/>
                </a:solidFill>
                <a:latin typeface="Arial" pitchFamily="34" charset="0"/>
                <a:cs typeface="Arial" pitchFamily="34" charset="0"/>
              </a:rPr>
              <a:t>Agrimet</a:t>
            </a:r>
            <a:r>
              <a:rPr lang="en-US" sz="1800" b="0" dirty="0">
                <a:solidFill>
                  <a:schemeClr val="tx1"/>
                </a:solidFill>
                <a:latin typeface="Arial" pitchFamily="34" charset="0"/>
                <a:cs typeface="Arial" pitchFamily="34" charset="0"/>
              </a:rPr>
              <a:t>,  State Agriculture University , KVK of ICAR, IIT,  MSSRF,  </a:t>
            </a:r>
            <a:r>
              <a:rPr lang="en-US" sz="1800" b="0" dirty="0" err="1">
                <a:solidFill>
                  <a:schemeClr val="tx1"/>
                </a:solidFill>
                <a:latin typeface="Arial" pitchFamily="34" charset="0"/>
                <a:cs typeface="Arial" pitchFamily="34" charset="0"/>
              </a:rPr>
              <a:t>eNAM</a:t>
            </a:r>
            <a:endParaRPr lang="en-US" sz="1800" b="0" dirty="0">
              <a:solidFill>
                <a:schemeClr val="tx1"/>
              </a:solidFill>
              <a:latin typeface="Arial" pitchFamily="34" charset="0"/>
              <a:cs typeface="Arial" pitchFamily="34" charset="0"/>
            </a:endParaRPr>
          </a:p>
          <a:p>
            <a:pPr algn="just" eaLnBrk="1" hangingPunct="1">
              <a:spcBef>
                <a:spcPts val="600"/>
              </a:spcBef>
              <a:buFont typeface="Arial" charset="0"/>
              <a:buChar char="•"/>
              <a:defRPr/>
            </a:pPr>
            <a:r>
              <a:rPr lang="en-US" sz="1800" b="0" dirty="0">
                <a:solidFill>
                  <a:srgbClr val="FF0000"/>
                </a:solidFill>
                <a:latin typeface="Arial" pitchFamily="34" charset="0"/>
                <a:cs typeface="Arial" pitchFamily="34" charset="0"/>
              </a:rPr>
              <a:t>Mass media:</a:t>
            </a:r>
          </a:p>
          <a:p>
            <a:pPr algn="just" eaLnBrk="1" hangingPunct="1">
              <a:spcBef>
                <a:spcPts val="600"/>
              </a:spcBef>
              <a:buNone/>
              <a:defRPr/>
            </a:pPr>
            <a:r>
              <a:rPr lang="en-US" sz="1800" b="0" dirty="0">
                <a:solidFill>
                  <a:schemeClr val="tx1"/>
                </a:solidFill>
                <a:latin typeface="Arial" pitchFamily="34" charset="0"/>
                <a:cs typeface="Arial" pitchFamily="34" charset="0"/>
              </a:rPr>
              <a:t> 		DD KISAN, Regional DD centers, Private TV Channels</a:t>
            </a:r>
          </a:p>
          <a:p>
            <a:pPr marL="0" indent="0" algn="just" eaLnBrk="1" hangingPunct="1">
              <a:spcBef>
                <a:spcPts val="600"/>
              </a:spcBef>
              <a:buNone/>
              <a:defRPr/>
            </a:pPr>
            <a:r>
              <a:rPr lang="en-US" sz="1800" b="0" dirty="0">
                <a:solidFill>
                  <a:schemeClr val="tx1"/>
                </a:solidFill>
                <a:latin typeface="Arial" pitchFamily="34" charset="0"/>
                <a:cs typeface="Arial" pitchFamily="34" charset="0"/>
              </a:rPr>
              <a:t>	Newspaper and All India Radio (AIR)</a:t>
            </a:r>
          </a:p>
          <a:p>
            <a:pPr algn="just" eaLnBrk="1" hangingPunct="1">
              <a:spcBef>
                <a:spcPts val="600"/>
              </a:spcBef>
              <a:buFont typeface="Arial" charset="0"/>
              <a:buChar char="•"/>
              <a:defRPr/>
            </a:pPr>
            <a:r>
              <a:rPr lang="en-US" sz="1800" b="0" dirty="0">
                <a:solidFill>
                  <a:srgbClr val="FF0000"/>
                </a:solidFill>
                <a:latin typeface="Arial" pitchFamily="34" charset="0"/>
                <a:cs typeface="Arial" pitchFamily="34" charset="0"/>
              </a:rPr>
              <a:t>PPP Mode:    </a:t>
            </a:r>
            <a:r>
              <a:rPr lang="en-US" sz="1800" b="0" dirty="0">
                <a:solidFill>
                  <a:schemeClr val="tx1"/>
                </a:solidFill>
                <a:latin typeface="Arial" pitchFamily="34" charset="0"/>
                <a:cs typeface="Arial" pitchFamily="34" charset="0"/>
              </a:rPr>
              <a:t>Kisan Sanchar,  Reliance Foundation,  NGOs</a:t>
            </a:r>
          </a:p>
          <a:p>
            <a:pPr algn="just" eaLnBrk="1" hangingPunct="1">
              <a:spcBef>
                <a:spcPts val="600"/>
              </a:spcBef>
              <a:buFont typeface="Arial" charset="0"/>
              <a:buChar char="•"/>
              <a:defRPr/>
            </a:pPr>
            <a:r>
              <a:rPr lang="en-IN" sz="1800" b="0" dirty="0">
                <a:solidFill>
                  <a:srgbClr val="FF0000"/>
                </a:solidFill>
                <a:latin typeface="Arial" pitchFamily="34" charset="0"/>
                <a:cs typeface="Arial" pitchFamily="34" charset="0"/>
              </a:rPr>
              <a:t>Dissemination through WhatsApp </a:t>
            </a:r>
            <a:r>
              <a:rPr lang="en-US" sz="1800" b="0" dirty="0">
                <a:solidFill>
                  <a:schemeClr val="tx1"/>
                </a:solidFill>
                <a:latin typeface="Arial" pitchFamily="34" charset="0"/>
                <a:cs typeface="Arial" pitchFamily="34" charset="0"/>
              </a:rPr>
              <a:t>Presently 11,89,000 farmers in 1,10,820 villages are receiving advisories directly through 14845 WhatsApp groups</a:t>
            </a:r>
            <a:r>
              <a:rPr lang="en-GB" sz="1800" b="0" dirty="0">
                <a:solidFill>
                  <a:schemeClr val="tx1"/>
                </a:solidFill>
                <a:latin typeface="Arial" pitchFamily="34" charset="0"/>
                <a:cs typeface="Arial" pitchFamily="34" charset="0"/>
              </a:rPr>
              <a:t>.</a:t>
            </a:r>
            <a:endParaRPr lang="en-IN" sz="1800" b="0" dirty="0">
              <a:solidFill>
                <a:schemeClr val="tx1"/>
              </a:solidFill>
              <a:latin typeface="Arial" pitchFamily="34" charset="0"/>
              <a:cs typeface="Arial" pitchFamily="34" charset="0"/>
            </a:endParaRPr>
          </a:p>
          <a:p>
            <a:pPr algn="just" eaLnBrk="1" hangingPunct="1">
              <a:spcBef>
                <a:spcPts val="600"/>
              </a:spcBef>
              <a:buFont typeface="Arial" charset="0"/>
              <a:buChar char="•"/>
              <a:defRPr/>
            </a:pPr>
            <a:r>
              <a:rPr lang="en-IN" sz="1800" dirty="0">
                <a:solidFill>
                  <a:srgbClr val="FF0000"/>
                </a:solidFill>
                <a:latin typeface="Arial" pitchFamily="34" charset="0"/>
                <a:cs typeface="Arial" pitchFamily="34" charset="0"/>
              </a:rPr>
              <a:t>Extension system of </a:t>
            </a:r>
            <a:r>
              <a:rPr lang="en-US" sz="1800" dirty="0">
                <a:solidFill>
                  <a:srgbClr val="FF0000"/>
                </a:solidFill>
                <a:latin typeface="Arial" pitchFamily="34" charset="0"/>
                <a:cs typeface="Arial" pitchFamily="34" charset="0"/>
              </a:rPr>
              <a:t>State Agriculture Department</a:t>
            </a:r>
            <a:r>
              <a:rPr lang="en-US" sz="1800" b="0" dirty="0">
                <a:solidFill>
                  <a:srgbClr val="FF0000"/>
                </a:solidFill>
                <a:latin typeface="Arial" pitchFamily="34" charset="0"/>
                <a:cs typeface="Arial" pitchFamily="34" charset="0"/>
              </a:rPr>
              <a:t>: </a:t>
            </a:r>
          </a:p>
          <a:p>
            <a:pPr marL="180975" indent="179388" algn="just" eaLnBrk="1" hangingPunct="1">
              <a:spcBef>
                <a:spcPts val="600"/>
              </a:spcBef>
              <a:buFont typeface="Arial" charset="0"/>
              <a:buChar char="•"/>
              <a:defRPr/>
            </a:pPr>
            <a:r>
              <a:rPr lang="en-US" sz="1800" dirty="0">
                <a:solidFill>
                  <a:schemeClr val="tx1"/>
                </a:solidFill>
                <a:latin typeface="Arial" pitchFamily="34" charset="0"/>
                <a:cs typeface="Arial" pitchFamily="34" charset="0"/>
              </a:rPr>
              <a:t>Integration of weather forecast and advisory with the Apps/ Web services</a:t>
            </a:r>
          </a:p>
          <a:p>
            <a:pPr marL="180975" indent="179388" algn="just" eaLnBrk="1" hangingPunct="1">
              <a:spcBef>
                <a:spcPts val="600"/>
              </a:spcBef>
              <a:buFont typeface="Arial" charset="0"/>
              <a:buChar char="•"/>
              <a:defRPr/>
            </a:pPr>
            <a:r>
              <a:rPr lang="en-US" sz="1800" dirty="0">
                <a:solidFill>
                  <a:schemeClr val="tx1"/>
                </a:solidFill>
                <a:latin typeface="Arial" pitchFamily="34" charset="0"/>
                <a:cs typeface="Arial" pitchFamily="34" charset="0"/>
              </a:rPr>
              <a:t>Disseminated through Rural Ag. Extension officers at village level</a:t>
            </a:r>
          </a:p>
          <a:p>
            <a:pPr algn="just" eaLnBrk="1" hangingPunct="1">
              <a:spcBef>
                <a:spcPts val="1800"/>
              </a:spcBef>
              <a:buFont typeface="Arial" charset="0"/>
              <a:buChar char="•"/>
              <a:defRPr/>
            </a:pPr>
            <a:endParaRPr lang="en-US" sz="1800" dirty="0">
              <a:solidFill>
                <a:schemeClr val="tx1"/>
              </a:solidFill>
              <a:latin typeface="Arial" pitchFamily="34" charset="0"/>
              <a:cs typeface="Arial" pitchFamily="34" charset="0"/>
            </a:endParaRPr>
          </a:p>
          <a:p>
            <a:pPr algn="just" eaLnBrk="1" hangingPunct="1">
              <a:spcBef>
                <a:spcPts val="1800"/>
              </a:spcBef>
              <a:buFont typeface="Arial" charset="0"/>
              <a:buChar char="•"/>
              <a:defRPr/>
            </a:pPr>
            <a:endParaRPr lang="en-IN" sz="20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1396455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Major Objectives of the overarching </a:t>
            </a:r>
            <a:r>
              <a:rPr lang="en-US" dirty="0" err="1" smtClean="0">
                <a:solidFill>
                  <a:srgbClr val="FF0000"/>
                </a:solidFill>
              </a:rPr>
              <a:t>Prithvi</a:t>
            </a:r>
            <a:r>
              <a:rPr lang="en-US" dirty="0" smtClean="0">
                <a:solidFill>
                  <a:srgbClr val="FF0000"/>
                </a:solidFill>
              </a:rPr>
              <a:t> Scheme</a:t>
            </a:r>
            <a:r>
              <a:rPr lang="en-IN" dirty="0" smtClean="0">
                <a:solidFill>
                  <a:srgbClr val="FF0000"/>
                </a:solidFill>
              </a:rPr>
              <a:t/>
            </a:r>
            <a:br>
              <a:rPr lang="en-IN" dirty="0" smtClean="0">
                <a:solidFill>
                  <a:srgbClr val="FF0000"/>
                </a:solidFill>
              </a:rPr>
            </a:br>
            <a:endParaRPr lang="en-IN" dirty="0">
              <a:solidFill>
                <a:srgbClr val="FF0000"/>
              </a:solidFill>
            </a:endParaRPr>
          </a:p>
        </p:txBody>
      </p:sp>
      <p:sp>
        <p:nvSpPr>
          <p:cNvPr id="3" name="Content Placeholder 2"/>
          <p:cNvSpPr>
            <a:spLocks noGrp="1"/>
          </p:cNvSpPr>
          <p:nvPr>
            <p:ph type="body" idx="1"/>
          </p:nvPr>
        </p:nvSpPr>
        <p:spPr/>
        <p:txBody>
          <a:bodyPr>
            <a:normAutofit fontScale="70000" lnSpcReduction="20000"/>
          </a:bodyPr>
          <a:lstStyle/>
          <a:p>
            <a:pPr marL="571500" indent="-571500">
              <a:buFont typeface="Wingdings" panose="05000000000000000000" pitchFamily="2" charset="2"/>
              <a:buChar char="§"/>
            </a:pPr>
            <a:r>
              <a:rPr lang="en-US" dirty="0"/>
              <a:t> Augmentation and </a:t>
            </a:r>
            <a:r>
              <a:rPr lang="en-US" dirty="0" err="1"/>
              <a:t>sustainance</a:t>
            </a:r>
            <a:r>
              <a:rPr lang="en-US" dirty="0"/>
              <a:t> of long-term observations of the atmosphere, ocean, geosphere, </a:t>
            </a:r>
            <a:r>
              <a:rPr lang="en-US" dirty="0" err="1"/>
              <a:t>cryosphere</a:t>
            </a:r>
            <a:r>
              <a:rPr lang="en-US" dirty="0"/>
              <a:t> and solid earth to record the vital signs of the Earth System and </a:t>
            </a:r>
            <a:r>
              <a:rPr lang="en-US" dirty="0" smtClean="0"/>
              <a:t>change</a:t>
            </a:r>
          </a:p>
          <a:p>
            <a:pPr marL="571500" indent="-571500">
              <a:buFont typeface="Arial" panose="020B0604020202020204" pitchFamily="34" charset="0"/>
              <a:buChar char="•"/>
            </a:pPr>
            <a:r>
              <a:rPr lang="en-US" dirty="0" smtClean="0"/>
              <a:t>Development </a:t>
            </a:r>
            <a:r>
              <a:rPr lang="en-US" dirty="0"/>
              <a:t>of modelling systems for understanding and predicting weather, ocean and climate hazards and understanding the science of climate change</a:t>
            </a:r>
          </a:p>
          <a:p>
            <a:pPr marL="571500" indent="-571500">
              <a:buFont typeface="Arial" panose="020B0604020202020204" pitchFamily="34" charset="0"/>
              <a:buChar char="•"/>
            </a:pPr>
            <a:r>
              <a:rPr lang="en-US" dirty="0" smtClean="0"/>
              <a:t>Exploration </a:t>
            </a:r>
            <a:r>
              <a:rPr lang="en-US" dirty="0"/>
              <a:t>polar and high seas regions of the Earth towards discovery of new phenomena and resources;</a:t>
            </a:r>
          </a:p>
          <a:p>
            <a:pPr marL="571500" indent="-571500">
              <a:buFont typeface="Arial" panose="020B0604020202020204" pitchFamily="34" charset="0"/>
              <a:buChar char="•"/>
            </a:pPr>
            <a:r>
              <a:rPr lang="en-US" dirty="0" smtClean="0"/>
              <a:t>Development </a:t>
            </a:r>
            <a:r>
              <a:rPr lang="en-US" dirty="0"/>
              <a:t>of technology for exploration and sustainable harnessing of oceanic resources for societal applications</a:t>
            </a:r>
          </a:p>
          <a:p>
            <a:pPr marL="571500" indent="-571500">
              <a:buFont typeface="Arial" panose="020B0604020202020204" pitchFamily="34" charset="0"/>
              <a:buChar char="•"/>
            </a:pPr>
            <a:r>
              <a:rPr lang="en-US" dirty="0" smtClean="0"/>
              <a:t>Translation </a:t>
            </a:r>
            <a:r>
              <a:rPr lang="en-US" dirty="0"/>
              <a:t>of knowledge and insights from Earth systems science into services for societal, environmental and economic benefit.    </a:t>
            </a:r>
          </a:p>
          <a:p>
            <a:endParaRPr lang="en-US" dirty="0"/>
          </a:p>
        </p:txBody>
      </p:sp>
    </p:spTree>
    <p:extLst>
      <p:ext uri="{BB962C8B-B14F-4D97-AF65-F5344CB8AC3E}">
        <p14:creationId xmlns:p14="http://schemas.microsoft.com/office/powerpoint/2010/main" val="120685477"/>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4">
            <a:extLst>
              <a:ext uri="{FF2B5EF4-FFF2-40B4-BE49-F238E27FC236}">
                <a16:creationId xmlns:a16="http://schemas.microsoft.com/office/drawing/2014/main" xmlns="" id="{3D4C675B-B5E3-401C-8F54-FE995974BD3C}"/>
              </a:ext>
            </a:extLst>
          </p:cNvPr>
          <p:cNvGraphicFramePr>
            <a:graphicFrameLocks/>
          </p:cNvGraphicFramePr>
          <p:nvPr>
            <p:extLst/>
          </p:nvPr>
        </p:nvGraphicFramePr>
        <p:xfrm>
          <a:off x="3518992" y="1628800"/>
          <a:ext cx="5154017" cy="2438400"/>
        </p:xfrm>
        <a:graphic>
          <a:graphicData uri="http://schemas.openxmlformats.org/drawingml/2006/table">
            <a:tbl>
              <a:tblPr>
                <a:tableStyleId>{37CE84F3-28C3-443E-9E96-99CF82512B78}</a:tableStyleId>
              </a:tblPr>
              <a:tblGrid>
                <a:gridCol w="2664296">
                  <a:extLst>
                    <a:ext uri="{9D8B030D-6E8A-4147-A177-3AD203B41FA5}">
                      <a16:colId xmlns:a16="http://schemas.microsoft.com/office/drawing/2014/main" xmlns="" val="20000"/>
                    </a:ext>
                  </a:extLst>
                </a:gridCol>
                <a:gridCol w="2489721">
                  <a:extLst>
                    <a:ext uri="{9D8B030D-6E8A-4147-A177-3AD203B41FA5}">
                      <a16:colId xmlns:a16="http://schemas.microsoft.com/office/drawing/2014/main" xmlns="" val="20001"/>
                    </a:ext>
                  </a:extLst>
                </a:gridCol>
              </a:tblGrid>
              <a:tr h="205808">
                <a:tc>
                  <a:txBody>
                    <a:bodyPr/>
                    <a:lstStyle/>
                    <a:p>
                      <a:pPr>
                        <a:spcAft>
                          <a:spcPts val="0"/>
                        </a:spcAft>
                      </a:pPr>
                      <a:r>
                        <a:rPr lang="en-US" sz="2000" b="1" dirty="0">
                          <a:latin typeface="Times New Roman" pitchFamily="18" charset="0"/>
                          <a:cs typeface="Times New Roman" pitchFamily="18" charset="0"/>
                        </a:rPr>
                        <a:t>State</a:t>
                      </a:r>
                      <a:endParaRPr lang="en-IN" sz="2000" b="1" dirty="0">
                        <a:latin typeface="Times New Roman" pitchFamily="18" charset="0"/>
                        <a:ea typeface="Times New Roman"/>
                        <a:cs typeface="Times New Roman" pitchFamily="18" charset="0"/>
                      </a:endParaRPr>
                    </a:p>
                  </a:txBody>
                  <a:tcPr marL="48145" marR="48145" marT="0" marB="0"/>
                </a:tc>
                <a:tc>
                  <a:txBody>
                    <a:bodyPr/>
                    <a:lstStyle/>
                    <a:p>
                      <a:pPr algn="ctr">
                        <a:spcAft>
                          <a:spcPts val="0"/>
                        </a:spcAft>
                      </a:pPr>
                      <a:r>
                        <a:rPr lang="en-US" sz="2000" b="1" dirty="0">
                          <a:latin typeface="Times New Roman" pitchFamily="18" charset="0"/>
                          <a:cs typeface="Times New Roman" pitchFamily="18" charset="0"/>
                        </a:rPr>
                        <a:t>No. of farmers covered (In </a:t>
                      </a:r>
                      <a:r>
                        <a:rPr lang="en-US" sz="2000" b="1" dirty="0" err="1">
                          <a:latin typeface="Times New Roman" pitchFamily="18" charset="0"/>
                          <a:cs typeface="Times New Roman" pitchFamily="18" charset="0"/>
                        </a:rPr>
                        <a:t>Lakhs</a:t>
                      </a:r>
                      <a:r>
                        <a:rPr lang="en-US" sz="2000" b="1" dirty="0">
                          <a:latin typeface="Times New Roman" pitchFamily="18" charset="0"/>
                          <a:cs typeface="Times New Roman" pitchFamily="18" charset="0"/>
                        </a:rPr>
                        <a:t>)</a:t>
                      </a:r>
                      <a:endParaRPr lang="en-IN" sz="2000" b="1" dirty="0">
                        <a:latin typeface="Times New Roman" pitchFamily="18" charset="0"/>
                        <a:ea typeface="Times New Roman"/>
                        <a:cs typeface="Times New Roman" pitchFamily="18" charset="0"/>
                      </a:endParaRPr>
                    </a:p>
                  </a:txBody>
                  <a:tcPr marL="48145" marR="48145" marT="0" marB="0"/>
                </a:tc>
                <a:extLst>
                  <a:ext uri="{0D108BD9-81ED-4DB2-BD59-A6C34878D82A}">
                    <a16:rowId xmlns:a16="http://schemas.microsoft.com/office/drawing/2014/main" xmlns="" val="10000"/>
                  </a:ext>
                </a:extLst>
              </a:tr>
              <a:tr h="205808">
                <a:tc>
                  <a:txBody>
                    <a:bodyPr/>
                    <a:lstStyle/>
                    <a:p>
                      <a:pPr>
                        <a:spcAft>
                          <a:spcPts val="0"/>
                        </a:spcAft>
                      </a:pPr>
                      <a:r>
                        <a:rPr lang="en-US" sz="2000" b="1">
                          <a:latin typeface="Times New Roman" pitchFamily="18" charset="0"/>
                          <a:cs typeface="Times New Roman" pitchFamily="18" charset="0"/>
                        </a:rPr>
                        <a:t>Madhya Pradesh</a:t>
                      </a:r>
                      <a:endParaRPr lang="en-IN" sz="2000" b="1">
                        <a:latin typeface="Times New Roman" pitchFamily="18" charset="0"/>
                        <a:ea typeface="Times New Roman"/>
                        <a:cs typeface="Times New Roman" pitchFamily="18" charset="0"/>
                      </a:endParaRPr>
                    </a:p>
                  </a:txBody>
                  <a:tcPr marL="48145" marR="48145" marT="0" marB="0"/>
                </a:tc>
                <a:tc>
                  <a:txBody>
                    <a:bodyPr/>
                    <a:lstStyle/>
                    <a:p>
                      <a:pPr algn="ctr">
                        <a:spcAft>
                          <a:spcPts val="0"/>
                        </a:spcAft>
                      </a:pPr>
                      <a:r>
                        <a:rPr lang="en-US" sz="2000" b="1" dirty="0">
                          <a:latin typeface="Times New Roman" pitchFamily="18" charset="0"/>
                          <a:cs typeface="Times New Roman" pitchFamily="18" charset="0"/>
                        </a:rPr>
                        <a:t>10</a:t>
                      </a:r>
                      <a:endParaRPr lang="en-IN" sz="2000" b="1" dirty="0">
                        <a:latin typeface="Times New Roman" pitchFamily="18" charset="0"/>
                        <a:ea typeface="Times New Roman"/>
                        <a:cs typeface="Times New Roman" pitchFamily="18" charset="0"/>
                      </a:endParaRPr>
                    </a:p>
                  </a:txBody>
                  <a:tcPr marL="48145" marR="48145" marT="0" marB="0"/>
                </a:tc>
                <a:extLst>
                  <a:ext uri="{0D108BD9-81ED-4DB2-BD59-A6C34878D82A}">
                    <a16:rowId xmlns:a16="http://schemas.microsoft.com/office/drawing/2014/main" xmlns="" val="10001"/>
                  </a:ext>
                </a:extLst>
              </a:tr>
              <a:tr h="205808">
                <a:tc>
                  <a:txBody>
                    <a:bodyPr/>
                    <a:lstStyle/>
                    <a:p>
                      <a:pPr>
                        <a:spcAft>
                          <a:spcPts val="0"/>
                        </a:spcAft>
                      </a:pPr>
                      <a:r>
                        <a:rPr lang="en-US" sz="2000" b="1" dirty="0">
                          <a:latin typeface="Times New Roman" pitchFamily="18" charset="0"/>
                          <a:cs typeface="Times New Roman" pitchFamily="18" charset="0"/>
                        </a:rPr>
                        <a:t>Tamil Nadu</a:t>
                      </a:r>
                      <a:endParaRPr lang="en-IN" sz="2000" b="1" dirty="0">
                        <a:latin typeface="Times New Roman" pitchFamily="18" charset="0"/>
                        <a:ea typeface="Times New Roman"/>
                        <a:cs typeface="Times New Roman" pitchFamily="18" charset="0"/>
                      </a:endParaRPr>
                    </a:p>
                  </a:txBody>
                  <a:tcPr marL="48145" marR="48145" marT="0" marB="0"/>
                </a:tc>
                <a:tc>
                  <a:txBody>
                    <a:bodyPr/>
                    <a:lstStyle/>
                    <a:p>
                      <a:pPr algn="ctr">
                        <a:spcAft>
                          <a:spcPts val="0"/>
                        </a:spcAft>
                      </a:pPr>
                      <a:r>
                        <a:rPr lang="en-US" sz="2000" b="1" dirty="0">
                          <a:latin typeface="Times New Roman" pitchFamily="18" charset="0"/>
                          <a:cs typeface="Times New Roman" pitchFamily="18" charset="0"/>
                        </a:rPr>
                        <a:t>10</a:t>
                      </a:r>
                      <a:endParaRPr lang="en-IN" sz="2000" b="1" dirty="0">
                        <a:latin typeface="Times New Roman" pitchFamily="18" charset="0"/>
                        <a:ea typeface="Times New Roman"/>
                        <a:cs typeface="Times New Roman" pitchFamily="18" charset="0"/>
                      </a:endParaRPr>
                    </a:p>
                  </a:txBody>
                  <a:tcPr marL="48145" marR="48145" marT="0" marB="0"/>
                </a:tc>
                <a:extLst>
                  <a:ext uri="{0D108BD9-81ED-4DB2-BD59-A6C34878D82A}">
                    <a16:rowId xmlns:a16="http://schemas.microsoft.com/office/drawing/2014/main" xmlns="" val="10002"/>
                  </a:ext>
                </a:extLst>
              </a:tr>
              <a:tr h="205808">
                <a:tc>
                  <a:txBody>
                    <a:bodyPr/>
                    <a:lstStyle/>
                    <a:p>
                      <a:pPr>
                        <a:spcAft>
                          <a:spcPts val="0"/>
                        </a:spcAft>
                      </a:pPr>
                      <a:r>
                        <a:rPr lang="en-US" sz="2000" b="1">
                          <a:latin typeface="Times New Roman" pitchFamily="18" charset="0"/>
                          <a:cs typeface="Times New Roman" pitchFamily="18" charset="0"/>
                        </a:rPr>
                        <a:t>Gujarat</a:t>
                      </a:r>
                      <a:endParaRPr lang="en-IN" sz="2000" b="1">
                        <a:latin typeface="Times New Roman" pitchFamily="18" charset="0"/>
                        <a:ea typeface="Times New Roman"/>
                        <a:cs typeface="Times New Roman" pitchFamily="18" charset="0"/>
                      </a:endParaRPr>
                    </a:p>
                  </a:txBody>
                  <a:tcPr marL="48145" marR="48145" marT="0" marB="0"/>
                </a:tc>
                <a:tc>
                  <a:txBody>
                    <a:bodyPr/>
                    <a:lstStyle/>
                    <a:p>
                      <a:pPr algn="ctr">
                        <a:spcAft>
                          <a:spcPts val="0"/>
                        </a:spcAft>
                      </a:pPr>
                      <a:r>
                        <a:rPr lang="en-US" sz="2000" b="1" dirty="0">
                          <a:latin typeface="Times New Roman" pitchFamily="18" charset="0"/>
                          <a:cs typeface="Times New Roman" pitchFamily="18" charset="0"/>
                        </a:rPr>
                        <a:t>36</a:t>
                      </a:r>
                      <a:endParaRPr lang="en-IN" sz="2000" b="1" dirty="0">
                        <a:latin typeface="Times New Roman" pitchFamily="18" charset="0"/>
                        <a:ea typeface="Times New Roman"/>
                        <a:cs typeface="Times New Roman" pitchFamily="18" charset="0"/>
                      </a:endParaRPr>
                    </a:p>
                  </a:txBody>
                  <a:tcPr marL="48145" marR="48145" marT="0" marB="0"/>
                </a:tc>
                <a:extLst>
                  <a:ext uri="{0D108BD9-81ED-4DB2-BD59-A6C34878D82A}">
                    <a16:rowId xmlns:a16="http://schemas.microsoft.com/office/drawing/2014/main" xmlns="" val="10003"/>
                  </a:ext>
                </a:extLst>
              </a:tr>
              <a:tr h="205808">
                <a:tc>
                  <a:txBody>
                    <a:bodyPr/>
                    <a:lstStyle/>
                    <a:p>
                      <a:pPr>
                        <a:spcAft>
                          <a:spcPts val="0"/>
                        </a:spcAft>
                      </a:pPr>
                      <a:r>
                        <a:rPr lang="en-US" sz="2000" b="1" dirty="0">
                          <a:latin typeface="Times New Roman" pitchFamily="18" charset="0"/>
                          <a:cs typeface="Times New Roman" pitchFamily="18" charset="0"/>
                        </a:rPr>
                        <a:t>Nagaland</a:t>
                      </a:r>
                      <a:endParaRPr lang="en-IN" sz="2000" b="1" dirty="0">
                        <a:latin typeface="Times New Roman" pitchFamily="18" charset="0"/>
                        <a:ea typeface="Times New Roman"/>
                        <a:cs typeface="Times New Roman" pitchFamily="18" charset="0"/>
                      </a:endParaRPr>
                    </a:p>
                  </a:txBody>
                  <a:tcPr marL="48145" marR="48145" marT="0" marB="0"/>
                </a:tc>
                <a:tc>
                  <a:txBody>
                    <a:bodyPr/>
                    <a:lstStyle/>
                    <a:p>
                      <a:pPr algn="ctr">
                        <a:spcAft>
                          <a:spcPts val="0"/>
                        </a:spcAft>
                      </a:pPr>
                      <a:r>
                        <a:rPr lang="en-US" sz="2000" b="1" dirty="0">
                          <a:latin typeface="Times New Roman" pitchFamily="18" charset="0"/>
                          <a:cs typeface="Times New Roman" pitchFamily="18" charset="0"/>
                        </a:rPr>
                        <a:t>0.79</a:t>
                      </a:r>
                      <a:endParaRPr lang="en-IN" sz="2000" b="1" dirty="0">
                        <a:latin typeface="Times New Roman" pitchFamily="18" charset="0"/>
                        <a:ea typeface="Times New Roman"/>
                        <a:cs typeface="Times New Roman" pitchFamily="18" charset="0"/>
                      </a:endParaRPr>
                    </a:p>
                  </a:txBody>
                  <a:tcPr marL="48145" marR="48145" marT="0" marB="0"/>
                </a:tc>
                <a:extLst>
                  <a:ext uri="{0D108BD9-81ED-4DB2-BD59-A6C34878D82A}">
                    <a16:rowId xmlns:a16="http://schemas.microsoft.com/office/drawing/2014/main" xmlns="" val="10004"/>
                  </a:ext>
                </a:extLst>
              </a:tr>
              <a:tr h="205808">
                <a:tc>
                  <a:txBody>
                    <a:bodyPr/>
                    <a:lstStyle/>
                    <a:p>
                      <a:pPr>
                        <a:spcAft>
                          <a:spcPts val="0"/>
                        </a:spcAft>
                      </a:pPr>
                      <a:r>
                        <a:rPr lang="en-US" sz="2000" b="1" dirty="0">
                          <a:latin typeface="Times New Roman" pitchFamily="18" charset="0"/>
                          <a:cs typeface="Times New Roman" pitchFamily="18" charset="0"/>
                        </a:rPr>
                        <a:t>Chhattisgarh</a:t>
                      </a:r>
                      <a:endParaRPr lang="en-IN" sz="2000" b="1" dirty="0">
                        <a:latin typeface="Times New Roman" pitchFamily="18" charset="0"/>
                        <a:ea typeface="Times New Roman"/>
                        <a:cs typeface="Times New Roman" pitchFamily="18" charset="0"/>
                      </a:endParaRPr>
                    </a:p>
                  </a:txBody>
                  <a:tcPr marL="48145" marR="48145" marT="0" marB="0"/>
                </a:tc>
                <a:tc>
                  <a:txBody>
                    <a:bodyPr/>
                    <a:lstStyle/>
                    <a:p>
                      <a:pPr algn="ctr">
                        <a:spcAft>
                          <a:spcPts val="0"/>
                        </a:spcAft>
                      </a:pPr>
                      <a:r>
                        <a:rPr lang="en-US" sz="2000" b="1" dirty="0">
                          <a:latin typeface="Times New Roman" pitchFamily="18" charset="0"/>
                          <a:cs typeface="Times New Roman" pitchFamily="18" charset="0"/>
                        </a:rPr>
                        <a:t>2</a:t>
                      </a:r>
                      <a:endParaRPr lang="en-IN" sz="2000" b="1" dirty="0">
                        <a:latin typeface="Times New Roman" pitchFamily="18" charset="0"/>
                        <a:ea typeface="Times New Roman"/>
                        <a:cs typeface="Times New Roman" pitchFamily="18" charset="0"/>
                      </a:endParaRPr>
                    </a:p>
                  </a:txBody>
                  <a:tcPr marL="48145" marR="48145" marT="0" marB="0"/>
                </a:tc>
                <a:extLst>
                  <a:ext uri="{0D108BD9-81ED-4DB2-BD59-A6C34878D82A}">
                    <a16:rowId xmlns:a16="http://schemas.microsoft.com/office/drawing/2014/main" xmlns="" val="10005"/>
                  </a:ext>
                </a:extLst>
              </a:tr>
              <a:tr h="205808">
                <a:tc>
                  <a:txBody>
                    <a:bodyPr/>
                    <a:lstStyle/>
                    <a:p>
                      <a:pPr>
                        <a:spcAft>
                          <a:spcPts val="0"/>
                        </a:spcAft>
                      </a:pPr>
                      <a:r>
                        <a:rPr lang="en-IN" sz="2000" b="1" dirty="0">
                          <a:latin typeface="Times New Roman" pitchFamily="18" charset="0"/>
                          <a:ea typeface="Times New Roman"/>
                          <a:cs typeface="Times New Roman" pitchFamily="18" charset="0"/>
                        </a:rPr>
                        <a:t>Haryana</a:t>
                      </a:r>
                    </a:p>
                  </a:txBody>
                  <a:tcPr marL="48145" marR="48145" marT="0" marB="0"/>
                </a:tc>
                <a:tc>
                  <a:txBody>
                    <a:bodyPr/>
                    <a:lstStyle/>
                    <a:p>
                      <a:pPr algn="ctr">
                        <a:spcAft>
                          <a:spcPts val="0"/>
                        </a:spcAft>
                      </a:pPr>
                      <a:r>
                        <a:rPr lang="en-IN" sz="2000" b="1" dirty="0">
                          <a:latin typeface="Times New Roman" pitchFamily="18" charset="0"/>
                          <a:ea typeface="Times New Roman"/>
                          <a:cs typeface="Times New Roman" pitchFamily="18" charset="0"/>
                        </a:rPr>
                        <a:t>3.6 </a:t>
                      </a:r>
                    </a:p>
                  </a:txBody>
                  <a:tcPr marL="48145" marR="48145" marT="0" marB="0"/>
                </a:tc>
                <a:extLst>
                  <a:ext uri="{0D108BD9-81ED-4DB2-BD59-A6C34878D82A}">
                    <a16:rowId xmlns:a16="http://schemas.microsoft.com/office/drawing/2014/main" xmlns="" val="10008"/>
                  </a:ext>
                </a:extLst>
              </a:tr>
            </a:tbl>
          </a:graphicData>
        </a:graphic>
      </p:graphicFrame>
      <p:sp>
        <p:nvSpPr>
          <p:cNvPr id="5" name="TextBox 4">
            <a:extLst>
              <a:ext uri="{FF2B5EF4-FFF2-40B4-BE49-F238E27FC236}">
                <a16:creationId xmlns:a16="http://schemas.microsoft.com/office/drawing/2014/main" xmlns="" id="{C382EF1E-6C21-416B-ABF7-469388119622}"/>
              </a:ext>
            </a:extLst>
          </p:cNvPr>
          <p:cNvSpPr txBox="1"/>
          <p:nvPr/>
        </p:nvSpPr>
        <p:spPr>
          <a:xfrm>
            <a:off x="3431704" y="4149080"/>
            <a:ext cx="4655240" cy="369332"/>
          </a:xfrm>
          <a:prstGeom prst="rect">
            <a:avLst/>
          </a:prstGeom>
          <a:noFill/>
        </p:spPr>
        <p:txBody>
          <a:bodyPr wrap="square">
            <a:spAutoFit/>
          </a:bodyPr>
          <a:lstStyle/>
          <a:p>
            <a:r>
              <a:rPr lang="en-IN" b="1" dirty="0">
                <a:solidFill>
                  <a:srgbClr val="0000FF"/>
                </a:solidFill>
                <a:latin typeface="Times New Roman" panose="02020603050405020304" pitchFamily="18" charset="0"/>
              </a:rPr>
              <a:t>*Integration is in process for remaining states </a:t>
            </a:r>
            <a:endParaRPr lang="en-IN" dirty="0">
              <a:solidFill>
                <a:srgbClr val="000000"/>
              </a:solidFill>
            </a:endParaRPr>
          </a:p>
        </p:txBody>
      </p:sp>
      <p:sp>
        <p:nvSpPr>
          <p:cNvPr id="6" name="Title 1">
            <a:extLst>
              <a:ext uri="{FF2B5EF4-FFF2-40B4-BE49-F238E27FC236}">
                <a16:creationId xmlns:a16="http://schemas.microsoft.com/office/drawing/2014/main" xmlns="" id="{28328A45-141C-4E21-A97F-EE23D5496890}"/>
              </a:ext>
            </a:extLst>
          </p:cNvPr>
          <p:cNvSpPr txBox="1">
            <a:spLocks/>
          </p:cNvSpPr>
          <p:nvPr/>
        </p:nvSpPr>
        <p:spPr>
          <a:xfrm>
            <a:off x="1524000" y="0"/>
            <a:ext cx="9144000" cy="1268760"/>
          </a:xfrm>
          <a:prstGeom prst="rect">
            <a:avLst/>
          </a:prstGeom>
          <a:solidFill>
            <a:srgbClr val="0000FF"/>
          </a:solidFill>
        </p:spPr>
        <p:txBody>
          <a:bodyPr/>
          <a:lstStyle>
            <a:lvl1pPr algn="ctr" rtl="0" eaLnBrk="0" fontAlgn="base" hangingPunct="0">
              <a:spcBef>
                <a:spcPct val="0"/>
              </a:spcBef>
              <a:spcAft>
                <a:spcPct val="0"/>
              </a:spcAft>
              <a:defRPr sz="4400" b="1" kern="1200">
                <a:solidFill>
                  <a:srgbClr val="FFFFFF"/>
                </a:solidFill>
                <a:latin typeface="+mj-lt"/>
                <a:ea typeface="+mj-ea"/>
                <a:cs typeface="+mj-cs"/>
                <a:sym typeface="Arial" pitchFamily="34" charset="0"/>
              </a:defRPr>
            </a:lvl1pPr>
            <a:lvl2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2pPr>
            <a:lvl3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3pPr>
            <a:lvl4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4pPr>
            <a:lvl5pPr algn="ctr" rtl="0" eaLnBrk="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itchFamily="34" charset="0"/>
              </a:defRPr>
            </a:lvl5pPr>
            <a:lvl6pPr marL="4572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9144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13716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1828800" algn="ctr" rtl="0" fontAlgn="base" hangingPunct="0">
              <a:spcBef>
                <a:spcPct val="0"/>
              </a:spcBef>
              <a:spcAft>
                <a:spcPct val="0"/>
              </a:spcAft>
              <a:defRPr sz="4400" b="1">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en-IN" sz="3600" dirty="0">
                <a:latin typeface="Times New Roman" panose="02020603050405020304" pitchFamily="18" charset="0"/>
              </a:rPr>
              <a:t>Integration with State Govt. Mobile App/Web Services</a:t>
            </a:r>
            <a:r>
              <a:rPr lang="en-IN" sz="3600" dirty="0">
                <a:latin typeface="Times" pitchFamily="18" charset="0"/>
              </a:rPr>
              <a:t>      </a:t>
            </a:r>
            <a:r>
              <a:rPr lang="en-IN" sz="3600" dirty="0">
                <a:solidFill>
                  <a:srgbClr val="006600"/>
                </a:solidFill>
                <a:latin typeface="Times" pitchFamily="18" charset="0"/>
              </a:rPr>
              <a:t/>
            </a:r>
            <a:br>
              <a:rPr lang="en-IN" sz="3600" dirty="0">
                <a:solidFill>
                  <a:srgbClr val="006600"/>
                </a:solidFill>
                <a:latin typeface="Times" pitchFamily="18" charset="0"/>
              </a:rPr>
            </a:br>
            <a:r>
              <a:rPr lang="en-IN" dirty="0">
                <a:solidFill>
                  <a:srgbClr val="006600"/>
                </a:solidFill>
                <a:latin typeface="Times" pitchFamily="18" charset="0"/>
              </a:rPr>
              <a:t/>
            </a:r>
            <a:br>
              <a:rPr lang="en-IN" dirty="0">
                <a:solidFill>
                  <a:srgbClr val="006600"/>
                </a:solidFill>
                <a:latin typeface="Times" pitchFamily="18" charset="0"/>
              </a:rPr>
            </a:br>
            <a:endParaRPr lang="en-IN" dirty="0">
              <a:solidFill>
                <a:srgbClr val="006600"/>
              </a:solidFill>
              <a:latin typeface="Times" pitchFamily="18" charset="0"/>
            </a:endParaRPr>
          </a:p>
        </p:txBody>
      </p:sp>
    </p:spTree>
    <p:extLst>
      <p:ext uri="{BB962C8B-B14F-4D97-AF65-F5344CB8AC3E}">
        <p14:creationId xmlns:p14="http://schemas.microsoft.com/office/powerpoint/2010/main" val="24210634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1555750" y="0"/>
            <a:ext cx="9144000" cy="571500"/>
          </a:xfrm>
          <a:solidFill>
            <a:srgbClr val="0000FF"/>
          </a:solidFill>
        </p:spPr>
        <p:txBody>
          <a:bodyPr/>
          <a:lstStyle/>
          <a:p>
            <a:pPr eaLnBrk="1" hangingPunct="1"/>
            <a:r>
              <a:rPr lang="en-US" altLang="en-US" sz="3200" dirty="0"/>
              <a:t>Dissemination through Website</a:t>
            </a:r>
          </a:p>
        </p:txBody>
      </p:sp>
      <p:sp>
        <p:nvSpPr>
          <p:cNvPr id="5123" name="Subtitle 2"/>
          <p:cNvSpPr>
            <a:spLocks noGrp="1"/>
          </p:cNvSpPr>
          <p:nvPr>
            <p:ph type="subTitle" idx="1"/>
          </p:nvPr>
        </p:nvSpPr>
        <p:spPr>
          <a:xfrm>
            <a:off x="1847528" y="692696"/>
            <a:ext cx="8686800" cy="1296144"/>
          </a:xfrm>
        </p:spPr>
        <p:txBody>
          <a:bodyPr/>
          <a:lstStyle/>
          <a:p>
            <a:pPr eaLnBrk="1" hangingPunct="1">
              <a:lnSpc>
                <a:spcPct val="150000"/>
              </a:lnSpc>
              <a:defRPr/>
            </a:pPr>
            <a:r>
              <a:rPr lang="en-IN" dirty="0">
                <a:hlinkClick r:id="rId2"/>
              </a:rPr>
              <a:t>http://imdagrimet.gov.in/imdproject/AGIndex.php</a:t>
            </a:r>
            <a:endParaRPr lang="en-IN" dirty="0"/>
          </a:p>
          <a:p>
            <a:pPr eaLnBrk="1" hangingPunct="1">
              <a:defRPr/>
            </a:pPr>
            <a:r>
              <a:rPr lang="en-US" sz="2000" dirty="0">
                <a:solidFill>
                  <a:srgbClr val="FF0000"/>
                </a:solidFill>
              </a:rPr>
              <a:t>Purpose – To assemble and cater all the Agriculture Meteorology related information at single domain</a:t>
            </a:r>
          </a:p>
          <a:p>
            <a:pPr algn="l" eaLnBrk="1" hangingPunct="1">
              <a:defRPr/>
            </a:pPr>
            <a:endParaRPr lang="en-US" dirty="0"/>
          </a:p>
        </p:txBody>
      </p:sp>
      <p:pic>
        <p:nvPicPr>
          <p:cNvPr id="2" name="Picture 1">
            <a:extLst>
              <a:ext uri="{FF2B5EF4-FFF2-40B4-BE49-F238E27FC236}">
                <a16:creationId xmlns:a16="http://schemas.microsoft.com/office/drawing/2014/main" xmlns="" id="{0EB6C757-3187-4584-96B0-2711EF20861B}"/>
              </a:ext>
            </a:extLst>
          </p:cNvPr>
          <p:cNvPicPr>
            <a:picLocks noChangeAspect="1"/>
          </p:cNvPicPr>
          <p:nvPr/>
        </p:nvPicPr>
        <p:blipFill>
          <a:blip r:embed="rId3"/>
          <a:stretch>
            <a:fillRect/>
          </a:stretch>
        </p:blipFill>
        <p:spPr>
          <a:xfrm>
            <a:off x="1524000" y="1434696"/>
            <a:ext cx="9144000" cy="3988629"/>
          </a:xfrm>
          <a:prstGeom prst="rect">
            <a:avLst/>
          </a:prstGeom>
        </p:spPr>
      </p:pic>
    </p:spTree>
    <p:extLst>
      <p:ext uri="{BB962C8B-B14F-4D97-AF65-F5344CB8AC3E}">
        <p14:creationId xmlns:p14="http://schemas.microsoft.com/office/powerpoint/2010/main" val="3060346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3F4E4E2-A775-4848-BF89-AF1B013F05E0}"/>
              </a:ext>
            </a:extLst>
          </p:cNvPr>
          <p:cNvPicPr>
            <a:picLocks noChangeAspect="1"/>
          </p:cNvPicPr>
          <p:nvPr/>
        </p:nvPicPr>
        <p:blipFill rotWithShape="1">
          <a:blip r:embed="rId2" cstate="print"/>
          <a:srcRect l="12766" t="10291" r="41817" b="26309"/>
          <a:stretch/>
        </p:blipFill>
        <p:spPr>
          <a:xfrm>
            <a:off x="7540633" y="548680"/>
            <a:ext cx="2987824" cy="2344992"/>
          </a:xfrm>
          <a:prstGeom prst="rect">
            <a:avLst/>
          </a:prstGeom>
        </p:spPr>
      </p:pic>
      <p:pic>
        <p:nvPicPr>
          <p:cNvPr id="8" name="Picture 7">
            <a:extLst>
              <a:ext uri="{FF2B5EF4-FFF2-40B4-BE49-F238E27FC236}">
                <a16:creationId xmlns:a16="http://schemas.microsoft.com/office/drawing/2014/main" xmlns="" id="{9B6BD10A-730C-4BF1-B2E0-2CE1B617802F}"/>
              </a:ext>
            </a:extLst>
          </p:cNvPr>
          <p:cNvPicPr>
            <a:picLocks noChangeAspect="1"/>
          </p:cNvPicPr>
          <p:nvPr/>
        </p:nvPicPr>
        <p:blipFill rotWithShape="1">
          <a:blip r:embed="rId3" cstate="print"/>
          <a:srcRect l="70013" t="21468" r="12731" b="27418"/>
          <a:stretch/>
        </p:blipFill>
        <p:spPr>
          <a:xfrm>
            <a:off x="1939242" y="3881449"/>
            <a:ext cx="1533191" cy="2592288"/>
          </a:xfrm>
          <a:prstGeom prst="rect">
            <a:avLst/>
          </a:prstGeom>
        </p:spPr>
      </p:pic>
      <p:sp>
        <p:nvSpPr>
          <p:cNvPr id="9" name="Title 8"/>
          <p:cNvSpPr>
            <a:spLocks noGrp="1"/>
          </p:cNvSpPr>
          <p:nvPr>
            <p:ph type="title"/>
          </p:nvPr>
        </p:nvSpPr>
        <p:spPr>
          <a:xfrm>
            <a:off x="1524000" y="0"/>
            <a:ext cx="9144000" cy="548680"/>
          </a:xfrm>
          <a:solidFill>
            <a:srgbClr val="0000FF"/>
          </a:solidFill>
        </p:spPr>
        <p:txBody>
          <a:bodyPr anchor="ctr"/>
          <a:lstStyle/>
          <a:p>
            <a:pPr algn="ctr">
              <a:lnSpc>
                <a:spcPct val="150000"/>
              </a:lnSpc>
            </a:pPr>
            <a:r>
              <a:rPr lang="en-IN" sz="2400" dirty="0"/>
              <a:t>Dissemination through Mobile Apps</a:t>
            </a:r>
          </a:p>
        </p:txBody>
      </p:sp>
      <p:pic>
        <p:nvPicPr>
          <p:cNvPr id="44036" name="Picture 4" descr="Damini poster"/>
          <p:cNvPicPr>
            <a:picLocks noChangeAspect="1" noChangeArrowheads="1"/>
          </p:cNvPicPr>
          <p:nvPr/>
        </p:nvPicPr>
        <p:blipFill>
          <a:blip r:embed="rId4" cstate="print"/>
          <a:srcRect/>
          <a:stretch>
            <a:fillRect/>
          </a:stretch>
        </p:blipFill>
        <p:spPr bwMode="auto">
          <a:xfrm>
            <a:off x="8076969" y="3022753"/>
            <a:ext cx="1944216" cy="3450985"/>
          </a:xfrm>
          <a:prstGeom prst="rect">
            <a:avLst/>
          </a:prstGeom>
          <a:noFill/>
        </p:spPr>
      </p:pic>
      <p:pic>
        <p:nvPicPr>
          <p:cNvPr id="44038" name="Picture 6" descr="Pin on Harsimrat Kaur Badal"/>
          <p:cNvPicPr>
            <a:picLocks noChangeAspect="1" noChangeArrowheads="1"/>
          </p:cNvPicPr>
          <p:nvPr/>
        </p:nvPicPr>
        <p:blipFill>
          <a:blip r:embed="rId5" cstate="print"/>
          <a:srcRect/>
          <a:stretch>
            <a:fillRect/>
          </a:stretch>
        </p:blipFill>
        <p:spPr bwMode="auto">
          <a:xfrm>
            <a:off x="4629606" y="3879082"/>
            <a:ext cx="2232248" cy="2232248"/>
          </a:xfrm>
          <a:prstGeom prst="rect">
            <a:avLst/>
          </a:prstGeom>
          <a:noFill/>
        </p:spPr>
      </p:pic>
      <p:grpSp>
        <p:nvGrpSpPr>
          <p:cNvPr id="10" name="Group 9">
            <a:extLst>
              <a:ext uri="{FF2B5EF4-FFF2-40B4-BE49-F238E27FC236}">
                <a16:creationId xmlns:a16="http://schemas.microsoft.com/office/drawing/2014/main" xmlns="" id="{B3CF2E84-CB4B-4B12-9F3C-0FC75FDBDA01}"/>
              </a:ext>
            </a:extLst>
          </p:cNvPr>
          <p:cNvGrpSpPr/>
          <p:nvPr/>
        </p:nvGrpSpPr>
        <p:grpSpPr>
          <a:xfrm>
            <a:off x="1558925" y="651972"/>
            <a:ext cx="5981708" cy="3065071"/>
            <a:chOff x="34925" y="981075"/>
            <a:chExt cx="8081736" cy="4724401"/>
          </a:xfrm>
        </p:grpSpPr>
        <p:pic>
          <p:nvPicPr>
            <p:cNvPr id="11" name="Picture 4">
              <a:extLst>
                <a:ext uri="{FF2B5EF4-FFF2-40B4-BE49-F238E27FC236}">
                  <a16:creationId xmlns:a16="http://schemas.microsoft.com/office/drawing/2014/main" xmlns="" id="{AD4E5B12-8716-4F01-9F52-DC851A5601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25" y="981075"/>
              <a:ext cx="26574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xmlns="" id="{9C933A4F-9776-43FA-A3CB-17A09F8918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9161" y="981075"/>
              <a:ext cx="26574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xmlns="" id="{A6ECC155-0219-4A2A-9359-7A4CA4BB937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6636" y="981076"/>
              <a:ext cx="2740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66525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idx="1"/>
          </p:nvPr>
        </p:nvSpPr>
        <p:spPr>
          <a:xfrm>
            <a:off x="1524000" y="0"/>
            <a:ext cx="9144000" cy="764704"/>
          </a:xfrm>
          <a:solidFill>
            <a:srgbClr val="004DE6"/>
          </a:solidFill>
        </p:spPr>
        <p:txBody>
          <a:bodyPr/>
          <a:lstStyle/>
          <a:p>
            <a:pPr marL="0" indent="0" algn="ctr">
              <a:buNone/>
            </a:pPr>
            <a:r>
              <a:rPr lang="en-IN" sz="2800" dirty="0">
                <a:solidFill>
                  <a:schemeClr val="bg1"/>
                </a:solidFill>
              </a:rPr>
              <a:t>Dissemination through WhatsApp </a:t>
            </a:r>
          </a:p>
        </p:txBody>
      </p:sp>
      <p:sp>
        <p:nvSpPr>
          <p:cNvPr id="11" name="TextBox 10"/>
          <p:cNvSpPr txBox="1"/>
          <p:nvPr/>
        </p:nvSpPr>
        <p:spPr>
          <a:xfrm>
            <a:off x="7248128" y="908721"/>
            <a:ext cx="3657600" cy="584775"/>
          </a:xfrm>
          <a:prstGeom prst="rect">
            <a:avLst/>
          </a:prstGeom>
          <a:noFill/>
        </p:spPr>
        <p:txBody>
          <a:bodyPr wrap="square" rtlCol="0">
            <a:spAutoFit/>
          </a:bodyPr>
          <a:lstStyle/>
          <a:p>
            <a:pPr>
              <a:defRPr/>
            </a:pPr>
            <a:r>
              <a:rPr lang="en-IN" sz="1600" b="1" dirty="0">
                <a:solidFill>
                  <a:srgbClr val="000000"/>
                </a:solidFill>
              </a:rPr>
              <a:t>No. of WhatsApp Gr. &amp; Block covered</a:t>
            </a:r>
          </a:p>
        </p:txBody>
      </p:sp>
      <p:sp>
        <p:nvSpPr>
          <p:cNvPr id="12" name="TextBox 11"/>
          <p:cNvSpPr txBox="1"/>
          <p:nvPr/>
        </p:nvSpPr>
        <p:spPr>
          <a:xfrm>
            <a:off x="1524000" y="5445224"/>
            <a:ext cx="3810000" cy="338554"/>
          </a:xfrm>
          <a:prstGeom prst="rect">
            <a:avLst/>
          </a:prstGeom>
          <a:noFill/>
        </p:spPr>
        <p:txBody>
          <a:bodyPr wrap="square" rtlCol="0">
            <a:spAutoFit/>
          </a:bodyPr>
          <a:lstStyle/>
          <a:p>
            <a:pPr>
              <a:defRPr/>
            </a:pPr>
            <a:r>
              <a:rPr lang="en-IN" sz="1600" b="1" dirty="0">
                <a:solidFill>
                  <a:srgbClr val="000000"/>
                </a:solidFill>
              </a:rPr>
              <a:t>No. of Farmers &amp; Villages  covered</a:t>
            </a:r>
          </a:p>
        </p:txBody>
      </p:sp>
      <p:graphicFrame>
        <p:nvGraphicFramePr>
          <p:cNvPr id="14" name="Chart 13"/>
          <p:cNvGraphicFramePr/>
          <p:nvPr/>
        </p:nvGraphicFramePr>
        <p:xfrm>
          <a:off x="1847529" y="908720"/>
          <a:ext cx="543877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nvGraphicFramePr>
        <p:xfrm>
          <a:off x="5000626" y="3933056"/>
          <a:ext cx="5667375"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68269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24000" y="0"/>
            <a:ext cx="9144000" cy="609600"/>
          </a:xfrm>
          <a:prstGeom prst="rect">
            <a:avLst/>
          </a:prstGeom>
          <a:solidFill>
            <a:srgbClr val="0000FF"/>
          </a:solidFill>
          <a:ln>
            <a:headEnd/>
            <a:tailEnd/>
          </a:ln>
        </p:spPr>
        <p:style>
          <a:lnRef idx="3">
            <a:schemeClr val="lt1"/>
          </a:lnRef>
          <a:fillRef idx="1">
            <a:schemeClr val="accent3"/>
          </a:fillRef>
          <a:effectRef idx="1">
            <a:schemeClr val="accent3"/>
          </a:effectRef>
          <a:fontRef idx="minor">
            <a:schemeClr val="lt1"/>
          </a:fontRef>
        </p:style>
        <p:txBody>
          <a:bodyPr anchor="ctr"/>
          <a:lstStyle/>
          <a:p>
            <a:pPr algn="ctr">
              <a:defRPr/>
            </a:pPr>
            <a:r>
              <a:rPr lang="en-US" sz="3200" b="1" dirty="0">
                <a:solidFill>
                  <a:prstClr val="white"/>
                </a:solidFill>
                <a:latin typeface="Arial" pitchFamily="34" charset="0"/>
                <a:cs typeface="Arial" pitchFamily="34" charset="0"/>
              </a:rPr>
              <a:t>Extension System Of SAD for dissemination </a:t>
            </a:r>
            <a:endParaRPr lang="en-IN" sz="3200" b="1" dirty="0">
              <a:solidFill>
                <a:prstClr val="white"/>
              </a:solidFill>
            </a:endParaRPr>
          </a:p>
        </p:txBody>
      </p:sp>
      <p:grpSp>
        <p:nvGrpSpPr>
          <p:cNvPr id="2" name="Group 4"/>
          <p:cNvGrpSpPr/>
          <p:nvPr/>
        </p:nvGrpSpPr>
        <p:grpSpPr>
          <a:xfrm>
            <a:off x="5669732" y="930714"/>
            <a:ext cx="4464496" cy="2772441"/>
            <a:chOff x="4940965" y="1940065"/>
            <a:chExt cx="3456384" cy="3577167"/>
          </a:xfrm>
        </p:grpSpPr>
        <p:sp>
          <p:nvSpPr>
            <p:cNvPr id="6" name="Rectangle 5"/>
            <p:cNvSpPr/>
            <p:nvPr/>
          </p:nvSpPr>
          <p:spPr>
            <a:xfrm>
              <a:off x="4940965" y="1940065"/>
              <a:ext cx="3456384" cy="432048"/>
            </a:xfrm>
            <a:prstGeom prst="rect">
              <a:avLst/>
            </a:prstGeom>
            <a:gradFill rotWithShape="1">
              <a:gsLst>
                <a:gs pos="0">
                  <a:srgbClr val="1F497D">
                    <a:shade val="51000"/>
                    <a:satMod val="130000"/>
                  </a:srgbClr>
                </a:gs>
                <a:gs pos="80000">
                  <a:srgbClr val="1F497D">
                    <a:shade val="93000"/>
                    <a:satMod val="130000"/>
                  </a:srgbClr>
                </a:gs>
                <a:gs pos="100000">
                  <a:srgbClr val="1F497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en-IN" sz="2400" b="1" kern="0" dirty="0">
                  <a:solidFill>
                    <a:srgbClr val="FFFFFF"/>
                  </a:solidFill>
                  <a:cs typeface="Arial"/>
                </a:rPr>
                <a:t>State Department of Agriculture</a:t>
              </a:r>
            </a:p>
          </p:txBody>
        </p:sp>
        <p:sp>
          <p:nvSpPr>
            <p:cNvPr id="7" name="Rectangle 6"/>
            <p:cNvSpPr/>
            <p:nvPr/>
          </p:nvSpPr>
          <p:spPr>
            <a:xfrm>
              <a:off x="5793060" y="2806080"/>
              <a:ext cx="1368152" cy="432048"/>
            </a:xfrm>
            <a:prstGeom prst="rect">
              <a:avLst/>
            </a:prstGeom>
            <a:gradFill rotWithShape="1">
              <a:gsLst>
                <a:gs pos="0">
                  <a:srgbClr val="1F497D">
                    <a:shade val="51000"/>
                    <a:satMod val="130000"/>
                  </a:srgbClr>
                </a:gs>
                <a:gs pos="80000">
                  <a:srgbClr val="1F497D">
                    <a:shade val="93000"/>
                    <a:satMod val="130000"/>
                  </a:srgbClr>
                </a:gs>
                <a:gs pos="100000">
                  <a:srgbClr val="1F497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en-IN" sz="2400" b="1" kern="0" dirty="0">
                  <a:solidFill>
                    <a:srgbClr val="FFFFFF"/>
                  </a:solidFill>
                  <a:cs typeface="Arial"/>
                </a:rPr>
                <a:t>DAOs</a:t>
              </a:r>
            </a:p>
          </p:txBody>
        </p:sp>
        <p:sp>
          <p:nvSpPr>
            <p:cNvPr id="8" name="Rectangle 7"/>
            <p:cNvSpPr/>
            <p:nvPr/>
          </p:nvSpPr>
          <p:spPr>
            <a:xfrm>
              <a:off x="5832884" y="3573016"/>
              <a:ext cx="1368152" cy="432048"/>
            </a:xfrm>
            <a:prstGeom prst="rect">
              <a:avLst/>
            </a:prstGeom>
            <a:gradFill rotWithShape="1">
              <a:gsLst>
                <a:gs pos="0">
                  <a:srgbClr val="1F497D">
                    <a:shade val="51000"/>
                    <a:satMod val="130000"/>
                  </a:srgbClr>
                </a:gs>
                <a:gs pos="80000">
                  <a:srgbClr val="1F497D">
                    <a:shade val="93000"/>
                    <a:satMod val="130000"/>
                  </a:srgbClr>
                </a:gs>
                <a:gs pos="100000">
                  <a:srgbClr val="1F497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en-IN" sz="2400" b="1" kern="0" dirty="0">
                  <a:solidFill>
                    <a:srgbClr val="FFFFFF"/>
                  </a:solidFill>
                  <a:cs typeface="Arial"/>
                </a:rPr>
                <a:t>BAOs</a:t>
              </a:r>
            </a:p>
          </p:txBody>
        </p:sp>
        <p:sp>
          <p:nvSpPr>
            <p:cNvPr id="9" name="Rectangle 8"/>
            <p:cNvSpPr/>
            <p:nvPr/>
          </p:nvSpPr>
          <p:spPr>
            <a:xfrm>
              <a:off x="5832884" y="4319116"/>
              <a:ext cx="1368152" cy="432048"/>
            </a:xfrm>
            <a:prstGeom prst="rect">
              <a:avLst/>
            </a:prstGeom>
            <a:gradFill rotWithShape="1">
              <a:gsLst>
                <a:gs pos="0">
                  <a:srgbClr val="1F497D">
                    <a:shade val="51000"/>
                    <a:satMod val="130000"/>
                  </a:srgbClr>
                </a:gs>
                <a:gs pos="80000">
                  <a:srgbClr val="1F497D">
                    <a:shade val="93000"/>
                    <a:satMod val="130000"/>
                  </a:srgbClr>
                </a:gs>
                <a:gs pos="100000">
                  <a:srgbClr val="1F497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en-IN" sz="2400" b="1" kern="0" dirty="0">
                  <a:solidFill>
                    <a:srgbClr val="FFFFFF"/>
                  </a:solidFill>
                  <a:cs typeface="Arial"/>
                </a:rPr>
                <a:t>RAEOs</a:t>
              </a:r>
            </a:p>
          </p:txBody>
        </p:sp>
        <p:sp>
          <p:nvSpPr>
            <p:cNvPr id="10" name="Rectangle 9"/>
            <p:cNvSpPr/>
            <p:nvPr/>
          </p:nvSpPr>
          <p:spPr>
            <a:xfrm>
              <a:off x="5832884" y="5085184"/>
              <a:ext cx="1368152" cy="432048"/>
            </a:xfrm>
            <a:prstGeom prst="rect">
              <a:avLst/>
            </a:prstGeom>
            <a:gradFill rotWithShape="1">
              <a:gsLst>
                <a:gs pos="0">
                  <a:srgbClr val="1F497D">
                    <a:shade val="51000"/>
                    <a:satMod val="130000"/>
                  </a:srgbClr>
                </a:gs>
                <a:gs pos="80000">
                  <a:srgbClr val="1F497D">
                    <a:shade val="93000"/>
                    <a:satMod val="130000"/>
                  </a:srgbClr>
                </a:gs>
                <a:gs pos="100000">
                  <a:srgbClr val="1F497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r>
                <a:rPr lang="en-IN" sz="2400" b="1" kern="0" dirty="0">
                  <a:solidFill>
                    <a:srgbClr val="FFFFFF"/>
                  </a:solidFill>
                  <a:cs typeface="Arial"/>
                </a:rPr>
                <a:t>Farmers</a:t>
              </a:r>
            </a:p>
          </p:txBody>
        </p:sp>
        <p:sp>
          <p:nvSpPr>
            <p:cNvPr id="11" name="Down Arrow 10"/>
            <p:cNvSpPr/>
            <p:nvPr/>
          </p:nvSpPr>
          <p:spPr>
            <a:xfrm>
              <a:off x="6443464" y="2403252"/>
              <a:ext cx="144760" cy="402828"/>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IN" sz="2400" b="1" kern="0">
                <a:solidFill>
                  <a:srgbClr val="FFFFFF"/>
                </a:solidFill>
                <a:cs typeface="Arial"/>
              </a:endParaRPr>
            </a:p>
          </p:txBody>
        </p:sp>
        <p:sp>
          <p:nvSpPr>
            <p:cNvPr id="12" name="Down Arrow 11"/>
            <p:cNvSpPr/>
            <p:nvPr/>
          </p:nvSpPr>
          <p:spPr>
            <a:xfrm>
              <a:off x="6443464" y="3238128"/>
              <a:ext cx="144760" cy="334888"/>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IN" sz="2400" b="1" kern="0">
                <a:solidFill>
                  <a:srgbClr val="FFFFFF"/>
                </a:solidFill>
                <a:cs typeface="Arial"/>
              </a:endParaRPr>
            </a:p>
          </p:txBody>
        </p:sp>
        <p:sp>
          <p:nvSpPr>
            <p:cNvPr id="13" name="Down Arrow 12"/>
            <p:cNvSpPr/>
            <p:nvPr/>
          </p:nvSpPr>
          <p:spPr>
            <a:xfrm>
              <a:off x="6443464" y="4005064"/>
              <a:ext cx="144760" cy="314052"/>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IN" sz="2400" b="1" kern="0">
                <a:solidFill>
                  <a:srgbClr val="FFFFFF"/>
                </a:solidFill>
                <a:cs typeface="Arial"/>
              </a:endParaRPr>
            </a:p>
          </p:txBody>
        </p:sp>
        <p:sp>
          <p:nvSpPr>
            <p:cNvPr id="14" name="Down Arrow 13"/>
            <p:cNvSpPr/>
            <p:nvPr/>
          </p:nvSpPr>
          <p:spPr>
            <a:xfrm>
              <a:off x="6444580" y="4751164"/>
              <a:ext cx="143644" cy="33402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IN" sz="2400" b="1" kern="0">
                <a:solidFill>
                  <a:srgbClr val="FFFFFF"/>
                </a:solidFill>
                <a:cs typeface="Arial"/>
              </a:endParaRPr>
            </a:p>
          </p:txBody>
        </p:sp>
      </p:grpSp>
      <p:sp>
        <p:nvSpPr>
          <p:cNvPr id="16" name="TextBox 15"/>
          <p:cNvSpPr txBox="1"/>
          <p:nvPr/>
        </p:nvSpPr>
        <p:spPr>
          <a:xfrm>
            <a:off x="1775520" y="1110092"/>
            <a:ext cx="3273653" cy="400110"/>
          </a:xfrm>
          <a:prstGeom prst="rect">
            <a:avLst/>
          </a:prstGeom>
          <a:noFill/>
        </p:spPr>
        <p:txBody>
          <a:bodyPr wrap="none" rtlCol="0">
            <a:spAutoFit/>
          </a:bodyPr>
          <a:lstStyle/>
          <a:p>
            <a:pPr>
              <a:spcBef>
                <a:spcPts val="600"/>
              </a:spcBef>
              <a:defRPr/>
            </a:pPr>
            <a:r>
              <a:rPr lang="en-US" sz="2000" b="1" dirty="0">
                <a:solidFill>
                  <a:srgbClr val="C00000"/>
                </a:solidFill>
                <a:latin typeface="Arial" panose="020B0604020202020204" pitchFamily="34" charset="0"/>
                <a:cs typeface="Arial" panose="020B0604020202020204" pitchFamily="34" charset="0"/>
              </a:rPr>
              <a:t>Social media: </a:t>
            </a:r>
            <a:r>
              <a:rPr lang="en-US" sz="2000" b="1" dirty="0" err="1">
                <a:solidFill>
                  <a:srgbClr val="C00000"/>
                </a:solidFill>
                <a:latin typeface="Arial" panose="020B0604020202020204" pitchFamily="34" charset="0"/>
                <a:cs typeface="Arial" panose="020B0604020202020204" pitchFamily="34" charset="0"/>
              </a:rPr>
              <a:t>Whatsapp</a:t>
            </a:r>
            <a:r>
              <a:rPr lang="en-US" sz="2000" b="1" dirty="0">
                <a:solidFill>
                  <a:srgbClr val="C00000"/>
                </a:solidFill>
                <a:latin typeface="Arial" panose="020B0604020202020204" pitchFamily="34" charset="0"/>
                <a:cs typeface="Arial" panose="020B0604020202020204" pitchFamily="34" charset="0"/>
              </a:rPr>
              <a:t>  </a:t>
            </a:r>
            <a:endParaRPr lang="en-IN" sz="2000"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779558" y="1902074"/>
            <a:ext cx="4010853" cy="1477328"/>
          </a:xfrm>
          <a:prstGeom prst="rect">
            <a:avLst/>
          </a:prstGeom>
          <a:noFill/>
        </p:spPr>
        <p:txBody>
          <a:bodyPr wrap="square" rtlCol="0">
            <a:spAutoFit/>
          </a:bodyPr>
          <a:lstStyle/>
          <a:p>
            <a:pPr>
              <a:defRPr/>
            </a:pPr>
            <a:r>
              <a:rPr lang="en-IN" dirty="0">
                <a:solidFill>
                  <a:prstClr val="black"/>
                </a:solidFill>
              </a:rPr>
              <a:t>SAD: State Agriculture Department</a:t>
            </a:r>
          </a:p>
          <a:p>
            <a:pPr>
              <a:defRPr/>
            </a:pPr>
            <a:r>
              <a:rPr lang="en-IN" dirty="0">
                <a:solidFill>
                  <a:prstClr val="black"/>
                </a:solidFill>
              </a:rPr>
              <a:t>DAO: District Agriculture Officer</a:t>
            </a:r>
          </a:p>
          <a:p>
            <a:pPr>
              <a:defRPr/>
            </a:pPr>
            <a:r>
              <a:rPr lang="en-IN" dirty="0">
                <a:solidFill>
                  <a:prstClr val="black"/>
                </a:solidFill>
              </a:rPr>
              <a:t>BAO: Block Agriculture Officer</a:t>
            </a:r>
          </a:p>
          <a:p>
            <a:pPr>
              <a:defRPr/>
            </a:pPr>
            <a:r>
              <a:rPr lang="en-IN" dirty="0">
                <a:solidFill>
                  <a:prstClr val="black"/>
                </a:solidFill>
              </a:rPr>
              <a:t>RAEO: Rural Agriculture Extension Officer Department </a:t>
            </a:r>
          </a:p>
        </p:txBody>
      </p:sp>
    </p:spTree>
    <p:extLst>
      <p:ext uri="{BB962C8B-B14F-4D97-AF65-F5344CB8AC3E}">
        <p14:creationId xmlns:p14="http://schemas.microsoft.com/office/powerpoint/2010/main" val="300413493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706"/>
            <a:ext cx="9144000" cy="605292"/>
          </a:xfrm>
          <a:solidFill>
            <a:srgbClr val="0070C0"/>
          </a:solidFill>
          <a:ln>
            <a:solidFill>
              <a:schemeClr val="accent1"/>
            </a:solidFill>
          </a:ln>
        </p:spPr>
        <p:txBody>
          <a:bodyPr/>
          <a:lstStyle/>
          <a:p>
            <a:r>
              <a:rPr lang="en-IN" sz="4000" dirty="0">
                <a:solidFill>
                  <a:srgbClr val="FF0000"/>
                </a:solidFill>
              </a:rPr>
              <a:t>Farmers Awareness Programme </a:t>
            </a:r>
          </a:p>
        </p:txBody>
      </p:sp>
      <p:sp>
        <p:nvSpPr>
          <p:cNvPr id="11" name="TextBox 10"/>
          <p:cNvSpPr txBox="1"/>
          <p:nvPr/>
        </p:nvSpPr>
        <p:spPr>
          <a:xfrm>
            <a:off x="8081038" y="2708920"/>
            <a:ext cx="2047410" cy="369332"/>
          </a:xfrm>
          <a:prstGeom prst="rect">
            <a:avLst/>
          </a:prstGeom>
          <a:noFill/>
        </p:spPr>
        <p:txBody>
          <a:bodyPr wrap="square" rtlCol="0">
            <a:spAutoFit/>
          </a:bodyPr>
          <a:lstStyle/>
          <a:p>
            <a:pPr>
              <a:defRPr/>
            </a:pPr>
            <a:r>
              <a:rPr lang="en-IN" b="1" dirty="0">
                <a:solidFill>
                  <a:prstClr val="black"/>
                </a:solidFill>
              </a:rPr>
              <a:t>DAMU-</a:t>
            </a:r>
            <a:r>
              <a:rPr lang="en-IN" b="1" dirty="0" err="1">
                <a:solidFill>
                  <a:prstClr val="black"/>
                </a:solidFill>
              </a:rPr>
              <a:t>Gangavathi</a:t>
            </a:r>
            <a:endParaRPr lang="en-IN" b="1" dirty="0">
              <a:solidFill>
                <a:prstClr val="black"/>
              </a:solidFill>
            </a:endParaRPr>
          </a:p>
        </p:txBody>
      </p:sp>
      <p:sp>
        <p:nvSpPr>
          <p:cNvPr id="14" name="TextBox 13"/>
          <p:cNvSpPr txBox="1"/>
          <p:nvPr/>
        </p:nvSpPr>
        <p:spPr>
          <a:xfrm>
            <a:off x="7982820" y="620688"/>
            <a:ext cx="2223942" cy="369332"/>
          </a:xfrm>
          <a:prstGeom prst="rect">
            <a:avLst/>
          </a:prstGeom>
          <a:noFill/>
        </p:spPr>
        <p:txBody>
          <a:bodyPr wrap="none" rtlCol="0">
            <a:spAutoFit/>
          </a:bodyPr>
          <a:lstStyle/>
          <a:p>
            <a:pPr>
              <a:defRPr/>
            </a:pPr>
            <a:r>
              <a:rPr lang="en-IN" b="1" dirty="0">
                <a:solidFill>
                  <a:prstClr val="black"/>
                </a:solidFill>
              </a:rPr>
              <a:t>DAMU-</a:t>
            </a:r>
            <a:r>
              <a:rPr lang="en-IN" b="1" dirty="0" err="1">
                <a:solidFill>
                  <a:prstClr val="black"/>
                </a:solidFill>
              </a:rPr>
              <a:t>Hagari</a:t>
            </a:r>
            <a:r>
              <a:rPr lang="en-IN" b="1" dirty="0">
                <a:solidFill>
                  <a:prstClr val="black"/>
                </a:solidFill>
              </a:rPr>
              <a:t>, </a:t>
            </a:r>
            <a:r>
              <a:rPr lang="en-IN" b="1" dirty="0" err="1">
                <a:solidFill>
                  <a:prstClr val="black"/>
                </a:solidFill>
              </a:rPr>
              <a:t>Ballari</a:t>
            </a:r>
            <a:endParaRPr lang="en-IN" b="1" dirty="0">
              <a:solidFill>
                <a:prstClr val="black"/>
              </a:solidFill>
            </a:endParaRPr>
          </a:p>
        </p:txBody>
      </p:sp>
      <p:sp>
        <p:nvSpPr>
          <p:cNvPr id="15" name="Rectangle 14"/>
          <p:cNvSpPr/>
          <p:nvPr/>
        </p:nvSpPr>
        <p:spPr>
          <a:xfrm>
            <a:off x="1646562" y="742480"/>
            <a:ext cx="5715000" cy="2308324"/>
          </a:xfrm>
          <a:prstGeom prst="rect">
            <a:avLst/>
          </a:prstGeom>
          <a:ln>
            <a:solidFill>
              <a:schemeClr val="tx1"/>
            </a:solidFill>
          </a:ln>
        </p:spPr>
        <p:txBody>
          <a:bodyPr wrap="square">
            <a:spAutoFit/>
          </a:bodyPr>
          <a:lstStyle/>
          <a:p>
            <a:pPr marL="285744" indent="-285744" algn="just">
              <a:buFont typeface="Arial" pitchFamily="34" charset="0"/>
              <a:buChar char="•"/>
              <a:defRPr/>
            </a:pPr>
            <a:r>
              <a:rPr lang="en-US" b="1" dirty="0">
                <a:solidFill>
                  <a:srgbClr val="0000FF"/>
                </a:solidFill>
              </a:rPr>
              <a:t>1384 </a:t>
            </a:r>
            <a:r>
              <a:rPr lang="en-US" dirty="0">
                <a:solidFill>
                  <a:srgbClr val="0000FF"/>
                </a:solidFill>
                <a:sym typeface="Arial" pitchFamily="34" charset="0"/>
              </a:rPr>
              <a:t>FAPs have been organized </a:t>
            </a:r>
            <a:r>
              <a:rPr lang="en-US" dirty="0">
                <a:solidFill>
                  <a:srgbClr val="0000FF"/>
                </a:solidFill>
              </a:rPr>
              <a:t> during the 2020-21 </a:t>
            </a:r>
          </a:p>
          <a:p>
            <a:pPr marL="285744" indent="-285744" algn="just">
              <a:buFont typeface="Arial" pitchFamily="34" charset="0"/>
              <a:buChar char="•"/>
              <a:defRPr/>
            </a:pPr>
            <a:r>
              <a:rPr lang="en-US" b="1" dirty="0">
                <a:solidFill>
                  <a:srgbClr val="0000FF"/>
                </a:solidFill>
                <a:latin typeface="Arial" pitchFamily="34" charset="0"/>
                <a:cs typeface="Arial" pitchFamily="34" charset="0"/>
                <a:sym typeface="Arial" pitchFamily="34" charset="0"/>
              </a:rPr>
              <a:t>1432</a:t>
            </a:r>
            <a:r>
              <a:rPr lang="en-US" dirty="0">
                <a:solidFill>
                  <a:srgbClr val="143154"/>
                </a:solidFill>
                <a:latin typeface="Arial" pitchFamily="34" charset="0"/>
                <a:cs typeface="Arial" pitchFamily="34" charset="0"/>
                <a:sym typeface="Arial" pitchFamily="34" charset="0"/>
              </a:rPr>
              <a:t> </a:t>
            </a:r>
            <a:r>
              <a:rPr lang="en-US" dirty="0">
                <a:solidFill>
                  <a:srgbClr val="0000FF"/>
                </a:solidFill>
                <a:sym typeface="Arial" pitchFamily="34" charset="0"/>
              </a:rPr>
              <a:t>FAPs have been organized since 2021-22. </a:t>
            </a:r>
          </a:p>
          <a:p>
            <a:pPr marL="285744" indent="-285744" algn="just">
              <a:buFont typeface="Arial" pitchFamily="34" charset="0"/>
              <a:buChar char="•"/>
              <a:defRPr/>
            </a:pPr>
            <a:r>
              <a:rPr lang="en-US" dirty="0">
                <a:solidFill>
                  <a:srgbClr val="0000FF"/>
                </a:solidFill>
              </a:rPr>
              <a:t>AMFUs/DAMUs also arranged field visits, field demonstration, farmers’ interaction and also participated in Kisan Mela</a:t>
            </a:r>
          </a:p>
          <a:p>
            <a:pPr marL="285744" indent="-285744" algn="just">
              <a:buFont typeface="Arial" pitchFamily="34" charset="0"/>
              <a:buChar char="•"/>
              <a:defRPr/>
            </a:pPr>
            <a:r>
              <a:rPr lang="en-US" dirty="0">
                <a:solidFill>
                  <a:srgbClr val="0000FF"/>
                </a:solidFill>
              </a:rPr>
              <a:t>Popularizations of Meghdoot App  </a:t>
            </a:r>
          </a:p>
          <a:p>
            <a:pPr marL="285744" indent="-285744" algn="just">
              <a:buFont typeface="Arial" pitchFamily="34" charset="0"/>
              <a:buChar char="•"/>
              <a:defRPr/>
            </a:pPr>
            <a:r>
              <a:rPr lang="en-US" dirty="0">
                <a:solidFill>
                  <a:srgbClr val="0000FF"/>
                </a:solidFill>
              </a:rPr>
              <a:t>GKMS services also demonstrated in FAP organized under other programmes of KVK</a:t>
            </a:r>
            <a:endParaRPr lang="en-IN" b="1" dirty="0">
              <a:solidFill>
                <a:srgbClr val="0000FF"/>
              </a:solidFill>
            </a:endParaRPr>
          </a:p>
        </p:txBody>
      </p:sp>
      <p:sp>
        <p:nvSpPr>
          <p:cNvPr id="4" name="TextBox 3">
            <a:extLst>
              <a:ext uri="{FF2B5EF4-FFF2-40B4-BE49-F238E27FC236}">
                <a16:creationId xmlns:a16="http://schemas.microsoft.com/office/drawing/2014/main" xmlns="" id="{F536F2CA-FFD8-4CD4-A464-7A1BC2CD7BB2}"/>
              </a:ext>
            </a:extLst>
          </p:cNvPr>
          <p:cNvSpPr txBox="1"/>
          <p:nvPr/>
        </p:nvSpPr>
        <p:spPr>
          <a:xfrm>
            <a:off x="8369181" y="4626632"/>
            <a:ext cx="1504386" cy="369332"/>
          </a:xfrm>
          <a:prstGeom prst="rect">
            <a:avLst/>
          </a:prstGeom>
          <a:noFill/>
        </p:spPr>
        <p:txBody>
          <a:bodyPr wrap="none" rtlCol="0">
            <a:spAutoFit/>
          </a:bodyPr>
          <a:lstStyle/>
          <a:p>
            <a:pPr>
              <a:defRPr/>
            </a:pPr>
            <a:r>
              <a:rPr lang="en-US" b="1" dirty="0">
                <a:solidFill>
                  <a:prstClr val="black"/>
                </a:solidFill>
              </a:rPr>
              <a:t>DAMU-Haveri</a:t>
            </a:r>
          </a:p>
        </p:txBody>
      </p:sp>
      <p:pic>
        <p:nvPicPr>
          <p:cNvPr id="6" name="Picture 5">
            <a:extLst>
              <a:ext uri="{FF2B5EF4-FFF2-40B4-BE49-F238E27FC236}">
                <a16:creationId xmlns:a16="http://schemas.microsoft.com/office/drawing/2014/main" xmlns="" id="{40983C74-03B3-4B5E-A97E-5459EF62E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2781" y="986246"/>
            <a:ext cx="2317448" cy="1738086"/>
          </a:xfrm>
          <a:prstGeom prst="rect">
            <a:avLst/>
          </a:prstGeom>
        </p:spPr>
      </p:pic>
      <p:pic>
        <p:nvPicPr>
          <p:cNvPr id="16" name="Picture 15">
            <a:extLst>
              <a:ext uri="{FF2B5EF4-FFF2-40B4-BE49-F238E27FC236}">
                <a16:creationId xmlns:a16="http://schemas.microsoft.com/office/drawing/2014/main" xmlns="" id="{3332107E-0344-4C48-9FA4-21E3FCFC82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7985" y="3050805"/>
            <a:ext cx="2421691" cy="1585703"/>
          </a:xfrm>
          <a:prstGeom prst="rect">
            <a:avLst/>
          </a:prstGeom>
          <a:noFill/>
          <a:ln>
            <a:noFill/>
          </a:ln>
        </p:spPr>
      </p:pic>
      <p:pic>
        <p:nvPicPr>
          <p:cNvPr id="9" name="Picture 8">
            <a:extLst>
              <a:ext uri="{FF2B5EF4-FFF2-40B4-BE49-F238E27FC236}">
                <a16:creationId xmlns:a16="http://schemas.microsoft.com/office/drawing/2014/main" xmlns="" id="{F2FD87E1-7FFF-4AAC-B78C-462A1BD28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985" y="4931528"/>
            <a:ext cx="2421691" cy="1089761"/>
          </a:xfrm>
          <a:prstGeom prst="rect">
            <a:avLst/>
          </a:prstGeom>
        </p:spPr>
      </p:pic>
      <p:pic>
        <p:nvPicPr>
          <p:cNvPr id="10" name="Picture 9">
            <a:extLst>
              <a:ext uri="{FF2B5EF4-FFF2-40B4-BE49-F238E27FC236}">
                <a16:creationId xmlns:a16="http://schemas.microsoft.com/office/drawing/2014/main" xmlns="" id="{9E24FCB2-C83B-4F8C-8844-994B07B9BEBC}"/>
              </a:ext>
            </a:extLst>
          </p:cNvPr>
          <p:cNvPicPr>
            <a:picLocks noChangeAspect="1"/>
          </p:cNvPicPr>
          <p:nvPr/>
        </p:nvPicPr>
        <p:blipFill>
          <a:blip r:embed="rId5"/>
          <a:stretch>
            <a:fillRect/>
          </a:stretch>
        </p:blipFill>
        <p:spPr>
          <a:xfrm>
            <a:off x="2207568" y="3129262"/>
            <a:ext cx="5040560" cy="2982533"/>
          </a:xfrm>
          <a:prstGeom prst="rect">
            <a:avLst/>
          </a:prstGeom>
        </p:spPr>
      </p:pic>
    </p:spTree>
    <p:extLst>
      <p:ext uri="{BB962C8B-B14F-4D97-AF65-F5344CB8AC3E}">
        <p14:creationId xmlns:p14="http://schemas.microsoft.com/office/powerpoint/2010/main" val="42891419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27552-5C6C-40D3-B261-6F41C4E881BB}"/>
              </a:ext>
            </a:extLst>
          </p:cNvPr>
          <p:cNvSpPr>
            <a:spLocks noGrp="1"/>
          </p:cNvSpPr>
          <p:nvPr>
            <p:ph type="title"/>
          </p:nvPr>
        </p:nvSpPr>
        <p:spPr>
          <a:xfrm>
            <a:off x="1515652" y="21499"/>
            <a:ext cx="9144000" cy="599190"/>
          </a:xfr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en-GB" sz="4000" dirty="0"/>
              <a:t>Feedback on AAS </a:t>
            </a:r>
            <a:endParaRPr lang="en-IN" sz="4000" dirty="0"/>
          </a:p>
        </p:txBody>
      </p:sp>
      <p:sp>
        <p:nvSpPr>
          <p:cNvPr id="3" name="Content Placeholder 2">
            <a:extLst>
              <a:ext uri="{FF2B5EF4-FFF2-40B4-BE49-F238E27FC236}">
                <a16:creationId xmlns:a16="http://schemas.microsoft.com/office/drawing/2014/main" xmlns="" id="{AC6EC031-9699-4E2A-B40C-05C7FC058150}"/>
              </a:ext>
            </a:extLst>
          </p:cNvPr>
          <p:cNvSpPr>
            <a:spLocks noGrp="1"/>
          </p:cNvSpPr>
          <p:nvPr>
            <p:ph idx="1"/>
          </p:nvPr>
        </p:nvSpPr>
        <p:spPr>
          <a:xfrm>
            <a:off x="1524000" y="620688"/>
            <a:ext cx="9144000" cy="5904656"/>
          </a:xfrm>
          <a:noFill/>
        </p:spPr>
        <p:txBody>
          <a:bodyPr/>
          <a:lstStyle/>
          <a:p>
            <a:pPr marL="706438" lvl="1" indent="-342900">
              <a:buClr>
                <a:srgbClr val="FF0000"/>
              </a:buClr>
            </a:pPr>
            <a:r>
              <a:rPr lang="en-US" sz="2000" dirty="0">
                <a:solidFill>
                  <a:srgbClr val="FF0000"/>
                </a:solidFill>
              </a:rPr>
              <a:t>Dynamic real-time</a:t>
            </a:r>
          </a:p>
          <a:p>
            <a:pPr marL="706438" lvl="1" indent="-342900">
              <a:buClr>
                <a:srgbClr val="FF0000"/>
              </a:buClr>
              <a:buNone/>
            </a:pPr>
            <a:r>
              <a:rPr lang="en-US" sz="1800" b="0" dirty="0">
                <a:solidFill>
                  <a:schemeClr val="bg1"/>
                </a:solidFill>
              </a:rPr>
              <a:t>    </a:t>
            </a:r>
            <a:r>
              <a:rPr lang="en-US" sz="1600" b="0" dirty="0">
                <a:solidFill>
                  <a:schemeClr val="bg1"/>
                </a:solidFill>
              </a:rPr>
              <a:t>Weekly/fortnightly feedback from farmers on weather forecast and crop advisory (to be made App based in future) and their analysis initiated by ~165 DAMUs and ~55 AMFUs</a:t>
            </a:r>
          </a:p>
          <a:p>
            <a:pPr marL="706438" lvl="1" indent="-342900">
              <a:buClr>
                <a:srgbClr val="FF0000"/>
              </a:buClr>
            </a:pPr>
            <a:r>
              <a:rPr lang="en-US" sz="1900" dirty="0">
                <a:solidFill>
                  <a:srgbClr val="FF0000"/>
                </a:solidFill>
              </a:rPr>
              <a:t>End of season report using questionnaire survey </a:t>
            </a:r>
          </a:p>
          <a:p>
            <a:pPr marL="706438" lvl="1" indent="-342900">
              <a:buClr>
                <a:srgbClr val="FF0000"/>
              </a:buClr>
              <a:buNone/>
            </a:pPr>
            <a:r>
              <a:rPr lang="en-IN" sz="1800" b="0" dirty="0">
                <a:solidFill>
                  <a:schemeClr val="bg1"/>
                </a:solidFill>
              </a:rPr>
              <a:t>     </a:t>
            </a:r>
            <a:r>
              <a:rPr lang="en-IN" sz="1600" b="0" dirty="0">
                <a:solidFill>
                  <a:schemeClr val="bg1"/>
                </a:solidFill>
              </a:rPr>
              <a:t>Farmers feedback is collected at national level using Google platform  through TO / SMS. </a:t>
            </a:r>
            <a:r>
              <a:rPr lang="en-IN" sz="1600" b="0" dirty="0">
                <a:solidFill>
                  <a:srgbClr val="0000FF"/>
                </a:solidFill>
              </a:rPr>
              <a:t>2614</a:t>
            </a:r>
            <a:r>
              <a:rPr lang="en-IN" sz="1600" b="0" dirty="0">
                <a:solidFill>
                  <a:schemeClr val="bg1"/>
                </a:solidFill>
              </a:rPr>
              <a:t> feedback received at the end of </a:t>
            </a:r>
            <a:r>
              <a:rPr lang="en-IN" sz="1600" b="0" dirty="0" err="1">
                <a:solidFill>
                  <a:schemeClr val="bg1"/>
                </a:solidFill>
              </a:rPr>
              <a:t>Kharif</a:t>
            </a:r>
            <a:r>
              <a:rPr lang="en-IN" sz="1600" b="0" dirty="0">
                <a:solidFill>
                  <a:schemeClr val="bg1"/>
                </a:solidFill>
              </a:rPr>
              <a:t> 2020.</a:t>
            </a:r>
          </a:p>
          <a:p>
            <a:pPr marL="987425" lvl="1" indent="-276225">
              <a:buClr>
                <a:srgbClr val="FF0000"/>
              </a:buClr>
              <a:buFont typeface="Wingdings" panose="05000000000000000000" pitchFamily="2" charset="2"/>
              <a:buChar char="ü"/>
            </a:pPr>
            <a:endParaRPr lang="en-IN" sz="1600" dirty="0">
              <a:solidFill>
                <a:srgbClr val="143154"/>
              </a:solidFill>
            </a:endParaRPr>
          </a:p>
          <a:p>
            <a:pPr marL="987425" lvl="1" indent="-276225">
              <a:buClr>
                <a:srgbClr val="FF0000"/>
              </a:buClr>
              <a:buFont typeface="Wingdings" panose="05000000000000000000" pitchFamily="2" charset="2"/>
              <a:buChar char="ü"/>
            </a:pPr>
            <a:endParaRPr lang="en-IN" sz="1800" dirty="0">
              <a:solidFill>
                <a:srgbClr val="143154"/>
              </a:solidFill>
            </a:endParaRPr>
          </a:p>
          <a:p>
            <a:pPr marL="987425" lvl="1" indent="-276225">
              <a:buClr>
                <a:srgbClr val="FF0000"/>
              </a:buClr>
              <a:buFont typeface="Wingdings" panose="05000000000000000000" pitchFamily="2" charset="2"/>
              <a:buChar char="ü"/>
            </a:pPr>
            <a:endParaRPr lang="en-IN" sz="1800" dirty="0">
              <a:solidFill>
                <a:srgbClr val="143154"/>
              </a:solidFill>
            </a:endParaRPr>
          </a:p>
          <a:p>
            <a:pPr marL="987425" lvl="1" indent="-276225">
              <a:buClr>
                <a:srgbClr val="FF0000"/>
              </a:buClr>
              <a:buFont typeface="Wingdings" panose="05000000000000000000" pitchFamily="2" charset="2"/>
              <a:buChar char="ü"/>
            </a:pPr>
            <a:endParaRPr lang="en-IN" sz="1800" dirty="0">
              <a:solidFill>
                <a:srgbClr val="143154"/>
              </a:solidFill>
            </a:endParaRPr>
          </a:p>
          <a:p>
            <a:pPr marL="987425" lvl="1" indent="-276225">
              <a:buClr>
                <a:srgbClr val="FF0000"/>
              </a:buClr>
              <a:buFont typeface="Wingdings" panose="05000000000000000000" pitchFamily="2" charset="2"/>
              <a:buChar char="ü"/>
            </a:pPr>
            <a:endParaRPr lang="en-IN" sz="1800" dirty="0">
              <a:solidFill>
                <a:srgbClr val="143154"/>
              </a:solidFill>
            </a:endParaRPr>
          </a:p>
          <a:p>
            <a:pPr marL="706438">
              <a:spcBef>
                <a:spcPts val="600"/>
              </a:spcBef>
              <a:buNone/>
            </a:pPr>
            <a:endParaRPr lang="en-IN" sz="2000" dirty="0">
              <a:solidFill>
                <a:srgbClr val="FF0000"/>
              </a:solidFill>
            </a:endParaRPr>
          </a:p>
          <a:p>
            <a:pPr marL="706438">
              <a:spcBef>
                <a:spcPts val="600"/>
              </a:spcBef>
              <a:buNone/>
            </a:pPr>
            <a:endParaRPr lang="en-IN" sz="2000" dirty="0">
              <a:solidFill>
                <a:srgbClr val="FF0000"/>
              </a:solidFill>
            </a:endParaRPr>
          </a:p>
          <a:p>
            <a:pPr marL="706438">
              <a:spcBef>
                <a:spcPts val="600"/>
              </a:spcBef>
              <a:buNone/>
            </a:pPr>
            <a:r>
              <a:rPr lang="en-IN" sz="2000" dirty="0">
                <a:solidFill>
                  <a:srgbClr val="FF0000"/>
                </a:solidFill>
              </a:rPr>
              <a:t>Farmers experience </a:t>
            </a:r>
          </a:p>
          <a:p>
            <a:pPr marL="706438">
              <a:spcBef>
                <a:spcPts val="600"/>
              </a:spcBef>
            </a:pPr>
            <a:r>
              <a:rPr lang="en-GB" sz="1800" dirty="0">
                <a:solidFill>
                  <a:srgbClr val="0000FF"/>
                </a:solidFill>
              </a:rPr>
              <a:t>88 </a:t>
            </a:r>
            <a:r>
              <a:rPr lang="en-GB" sz="1800" b="0" dirty="0">
                <a:solidFill>
                  <a:schemeClr val="bg1"/>
                </a:solidFill>
              </a:rPr>
              <a:t>success stories uploaded on </a:t>
            </a:r>
            <a:r>
              <a:rPr lang="en-GB" sz="1800" b="0" dirty="0" err="1">
                <a:solidFill>
                  <a:schemeClr val="bg1"/>
                </a:solidFill>
              </a:rPr>
              <a:t>Agrimet</a:t>
            </a:r>
            <a:r>
              <a:rPr lang="en-GB" sz="1800" b="0" dirty="0">
                <a:solidFill>
                  <a:schemeClr val="bg1"/>
                </a:solidFill>
              </a:rPr>
              <a:t> Pune dashboard since Apr 2021</a:t>
            </a:r>
          </a:p>
          <a:p>
            <a:pPr marL="706438">
              <a:spcBef>
                <a:spcPts val="600"/>
              </a:spcBef>
            </a:pPr>
            <a:r>
              <a:rPr lang="en-GB" sz="1800" b="0" dirty="0">
                <a:solidFill>
                  <a:schemeClr val="bg1"/>
                </a:solidFill>
              </a:rPr>
              <a:t>Since Oct 2020, </a:t>
            </a:r>
            <a:r>
              <a:rPr lang="en-GB" sz="1800" dirty="0">
                <a:solidFill>
                  <a:srgbClr val="0000FF"/>
                </a:solidFill>
              </a:rPr>
              <a:t>226 </a:t>
            </a:r>
            <a:r>
              <a:rPr lang="en-GB" sz="1800" b="0" dirty="0">
                <a:solidFill>
                  <a:schemeClr val="bg1"/>
                </a:solidFill>
              </a:rPr>
              <a:t>videos on farmer’s feedback uploaded on YouTube channel of AAS-</a:t>
            </a:r>
            <a:r>
              <a:rPr lang="en-GB" sz="1800" dirty="0">
                <a:solidFill>
                  <a:srgbClr val="0000FF"/>
                </a:solidFill>
                <a:hlinkClick r:id="rId2">
                  <a:extLst>
                    <a:ext uri="{A12FA001-AC4F-418D-AE19-62706E023703}">
                      <ahyp:hlinkClr xmlns:ahyp="http://schemas.microsoft.com/office/drawing/2018/hyperlinkcolor" xmlns="" val="tx"/>
                    </a:ext>
                  </a:extLst>
                </a:hlinkClick>
              </a:rPr>
              <a:t>https://www.youtube.com/channel/UCjIcIwtznloxlqa0Xh4j5qQ/videos</a:t>
            </a:r>
            <a:endParaRPr lang="en-GB" sz="1800" dirty="0">
              <a:solidFill>
                <a:srgbClr val="0000FF"/>
              </a:solidFill>
            </a:endParaRPr>
          </a:p>
        </p:txBody>
      </p:sp>
      <p:grpSp>
        <p:nvGrpSpPr>
          <p:cNvPr id="4" name="Group 3"/>
          <p:cNvGrpSpPr/>
          <p:nvPr/>
        </p:nvGrpSpPr>
        <p:grpSpPr>
          <a:xfrm>
            <a:off x="2711624" y="2636912"/>
            <a:ext cx="6768752" cy="2592288"/>
            <a:chOff x="10528" y="1313982"/>
            <a:chExt cx="8967297" cy="510103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8" y="1313982"/>
              <a:ext cx="2740363" cy="19839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189" y="1369385"/>
              <a:ext cx="2583806" cy="198396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730" y="1313982"/>
              <a:ext cx="2840095" cy="1983968"/>
            </a:xfrm>
            <a:prstGeom prst="rect">
              <a:avLst/>
            </a:prstGeom>
          </p:spPr>
        </p:pic>
        <p:sp>
          <p:nvSpPr>
            <p:cNvPr id="8" name="Curved Down Arrow 7"/>
            <p:cNvSpPr/>
            <p:nvPr/>
          </p:nvSpPr>
          <p:spPr>
            <a:xfrm>
              <a:off x="1828505" y="1975898"/>
              <a:ext cx="1752600" cy="440666"/>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endParaRPr>
            </a:p>
          </p:txBody>
        </p:sp>
        <p:sp>
          <p:nvSpPr>
            <p:cNvPr id="9" name="Curved Down Arrow 8"/>
            <p:cNvSpPr/>
            <p:nvPr/>
          </p:nvSpPr>
          <p:spPr>
            <a:xfrm>
              <a:off x="5092130" y="2037600"/>
              <a:ext cx="1842070" cy="446032"/>
            </a:xfrm>
            <a:prstGeom prst="curved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3414407"/>
              <a:ext cx="3901104" cy="3000606"/>
            </a:xfrm>
            <a:prstGeom prst="rect">
              <a:avLst/>
            </a:prstGeom>
          </p:spPr>
        </p:pic>
      </p:grpSp>
      <p:sp>
        <p:nvSpPr>
          <p:cNvPr id="11" name="Rectangle 10"/>
          <p:cNvSpPr/>
          <p:nvPr/>
        </p:nvSpPr>
        <p:spPr>
          <a:xfrm>
            <a:off x="7986192" y="4653137"/>
            <a:ext cx="2681808" cy="461665"/>
          </a:xfrm>
          <a:prstGeom prst="rect">
            <a:avLst/>
          </a:prstGeom>
        </p:spPr>
        <p:txBody>
          <a:bodyPr wrap="square">
            <a:spAutoFit/>
          </a:bodyPr>
          <a:lstStyle/>
          <a:p>
            <a:pPr algn="ctr">
              <a:defRPr sz="1200" b="1" i="0" u="none" strike="noStrike" kern="1200" baseline="0">
                <a:solidFill>
                  <a:srgbClr val="FFFFFF"/>
                </a:solidFill>
                <a:latin typeface="+mn-lt"/>
                <a:ea typeface="+mn-ea"/>
                <a:cs typeface="+mn-cs"/>
              </a:defRPr>
            </a:pPr>
            <a:r>
              <a:rPr lang="en-IN" sz="1200" b="1" dirty="0">
                <a:solidFill>
                  <a:prstClr val="black"/>
                </a:solidFill>
              </a:rPr>
              <a:t>(</a:t>
            </a:r>
            <a:r>
              <a:rPr lang="en-IN" sz="1200" b="1" dirty="0">
                <a:solidFill>
                  <a:srgbClr val="FF0000"/>
                </a:solidFill>
              </a:rPr>
              <a:t>*Response received for more than one source option also</a:t>
            </a:r>
          </a:p>
        </p:txBody>
      </p:sp>
    </p:spTree>
    <p:extLst>
      <p:ext uri="{BB962C8B-B14F-4D97-AF65-F5344CB8AC3E}">
        <p14:creationId xmlns:p14="http://schemas.microsoft.com/office/powerpoint/2010/main" val="32170408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24000" y="2420889"/>
            <a:ext cx="9144000" cy="1325563"/>
          </a:xfrm>
          <a:solidFill>
            <a:srgbClr val="0000FF"/>
          </a:solidFill>
        </p:spPr>
        <p:txBody>
          <a:bodyPr/>
          <a:lstStyle/>
          <a:p>
            <a:r>
              <a:rPr lang="en-IN" dirty="0"/>
              <a:t>R&amp; D </a:t>
            </a:r>
            <a:br>
              <a:rPr lang="en-IN" dirty="0"/>
            </a:br>
            <a:r>
              <a:rPr lang="en-IN" dirty="0"/>
              <a:t>New Initiative</a:t>
            </a:r>
          </a:p>
        </p:txBody>
      </p:sp>
    </p:spTree>
    <p:extLst>
      <p:ext uri="{BB962C8B-B14F-4D97-AF65-F5344CB8AC3E}">
        <p14:creationId xmlns:p14="http://schemas.microsoft.com/office/powerpoint/2010/main" val="3662422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3542" t="8333" r="1042" b="15000"/>
          <a:stretch>
            <a:fillRect/>
          </a:stretch>
        </p:blipFill>
        <p:spPr bwMode="auto">
          <a:xfrm>
            <a:off x="1666844" y="2632058"/>
            <a:ext cx="7821085" cy="3663234"/>
          </a:xfrm>
          <a:prstGeom prst="rect">
            <a:avLst/>
          </a:prstGeom>
          <a:noFill/>
          <a:ln w="9525">
            <a:solidFill>
              <a:schemeClr val="accent1"/>
            </a:solidFill>
            <a:miter lim="800000"/>
            <a:headEnd/>
            <a:tailEnd/>
          </a:ln>
          <a:effectLst/>
        </p:spPr>
      </p:pic>
      <p:sp>
        <p:nvSpPr>
          <p:cNvPr id="9" name="Content Placeholder 2"/>
          <p:cNvSpPr txBox="1">
            <a:spLocks/>
          </p:cNvSpPr>
          <p:nvPr/>
        </p:nvSpPr>
        <p:spPr>
          <a:xfrm>
            <a:off x="1874235" y="563858"/>
            <a:ext cx="4717188" cy="1475957"/>
          </a:xfrm>
          <a:prstGeom prst="rect">
            <a:avLst/>
          </a:prstGeom>
          <a:solidFill>
            <a:schemeClr val="accent1">
              <a:lumMod val="20000"/>
              <a:lumOff val="80000"/>
            </a:schemeClr>
          </a:solidFill>
          <a:ln>
            <a:solidFill>
              <a:schemeClr val="accent1"/>
            </a:solidFill>
          </a:ln>
        </p:spPr>
        <p:txBody>
          <a:bodyPr vert="horz" lIns="91440" tIns="45720" rIns="91440" bIns="45720" rtlCol="0">
            <a:noAutofit/>
          </a:bodyPr>
          <a:lstStyle/>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Variable sowing window</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Duration of varieties</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Incorporation of weather forecast</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Estimation of sowing date based on soil water balance/ cumulative rainfall or both</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Prediction of </a:t>
            </a:r>
            <a:r>
              <a:rPr lang="en-US" altLang="en-US" sz="1400" dirty="0" err="1">
                <a:solidFill>
                  <a:srgbClr val="C0504D">
                    <a:lumMod val="50000"/>
                  </a:srgbClr>
                </a:solidFill>
                <a:latin typeface="Times New Roman" panose="02020603050405020304" pitchFamily="18" charset="0"/>
                <a:cs typeface="Times New Roman" panose="02020603050405020304" pitchFamily="18" charset="0"/>
              </a:rPr>
              <a:t>phenology</a:t>
            </a:r>
            <a:r>
              <a:rPr lang="en-US" altLang="en-US" sz="1400" dirty="0">
                <a:solidFill>
                  <a:srgbClr val="C0504D">
                    <a:lumMod val="50000"/>
                  </a:srgbClr>
                </a:solidFill>
                <a:latin typeface="Times New Roman" panose="02020603050405020304" pitchFamily="18" charset="0"/>
                <a:cs typeface="Times New Roman" panose="02020603050405020304" pitchFamily="18" charset="0"/>
              </a:rPr>
              <a:t> </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Estimation of stage wise crop water requirement</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Probability of dry /wet spells/extreme rainfall events</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Linking with contingency plans (CRIDA)</a:t>
            </a:r>
          </a:p>
          <a:p>
            <a:pPr marL="228600" indent="-228600" algn="just">
              <a:lnSpc>
                <a:spcPct val="90000"/>
              </a:lnSpc>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Linking with pest and disease models </a:t>
            </a:r>
          </a:p>
        </p:txBody>
      </p:sp>
      <p:sp>
        <p:nvSpPr>
          <p:cNvPr id="10" name="TextBox 9"/>
          <p:cNvSpPr txBox="1"/>
          <p:nvPr/>
        </p:nvSpPr>
        <p:spPr>
          <a:xfrm>
            <a:off x="1524001" y="29236"/>
            <a:ext cx="10442795" cy="492443"/>
          </a:xfrm>
          <a:prstGeom prst="rect">
            <a:avLst/>
          </a:prstGeom>
          <a:noFill/>
        </p:spPr>
        <p:txBody>
          <a:bodyPr wrap="none" rtlCol="0">
            <a:spAutoFit/>
          </a:bodyPr>
          <a:lstStyle/>
          <a:p>
            <a:r>
              <a:rPr lang="en-US" sz="2600" b="1" dirty="0" smtClean="0">
                <a:solidFill>
                  <a:srgbClr val="C00000"/>
                </a:solidFill>
              </a:rPr>
              <a:t>Dynamic Crop Weather Calendar(DCWC) </a:t>
            </a:r>
            <a:r>
              <a:rPr lang="en-US" sz="2600" b="1" dirty="0">
                <a:solidFill>
                  <a:srgbClr val="C00000"/>
                </a:solidFill>
              </a:rPr>
              <a:t>in Collaboration with ICAR-CRIDA</a:t>
            </a:r>
          </a:p>
        </p:txBody>
      </p:sp>
      <p:sp>
        <p:nvSpPr>
          <p:cNvPr id="12" name="Rectangle 11"/>
          <p:cNvSpPr/>
          <p:nvPr/>
        </p:nvSpPr>
        <p:spPr>
          <a:xfrm>
            <a:off x="7051503" y="404664"/>
            <a:ext cx="4319881" cy="2185214"/>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marL="228600" indent="-228600" algn="just">
              <a:lnSpc>
                <a:spcPct val="90000"/>
              </a:lnSpc>
              <a:spcBef>
                <a:spcPts val="300"/>
              </a:spcBef>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Validated at 31 locations.</a:t>
            </a:r>
          </a:p>
          <a:p>
            <a:pPr marL="228600" indent="-228600" algn="just">
              <a:lnSpc>
                <a:spcPct val="90000"/>
              </a:lnSpc>
              <a:spcBef>
                <a:spcPts val="300"/>
              </a:spcBef>
              <a:buClr>
                <a:srgbClr val="C00000"/>
              </a:buClr>
              <a:buSzPct val="111000"/>
              <a:buFont typeface="Wingdings" panose="05000000000000000000" pitchFamily="2" charset="2"/>
              <a:buChar char="§"/>
              <a:defRPr/>
            </a:pPr>
            <a:r>
              <a:rPr lang="en-IN" altLang="en-US" sz="1400" dirty="0">
                <a:solidFill>
                  <a:srgbClr val="C0504D">
                    <a:lumMod val="50000"/>
                  </a:srgbClr>
                </a:solidFill>
                <a:latin typeface="Times New Roman" panose="02020603050405020304" pitchFamily="18" charset="0"/>
                <a:cs typeface="Times New Roman" panose="02020603050405020304" pitchFamily="18" charset="0"/>
              </a:rPr>
              <a:t>Predicated sowing dates using soil water balance showed good agreement between predicted and observed dates.</a:t>
            </a:r>
          </a:p>
          <a:p>
            <a:pPr marL="228600" indent="-228600" algn="just">
              <a:lnSpc>
                <a:spcPct val="90000"/>
              </a:lnSpc>
              <a:spcBef>
                <a:spcPts val="300"/>
              </a:spcBef>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Handing over DCWC to DAMU KVKs to run DCWC at their </a:t>
            </a:r>
            <a:r>
              <a:rPr lang="en-US" altLang="en-US" sz="1400" dirty="0" err="1">
                <a:solidFill>
                  <a:srgbClr val="C0504D">
                    <a:lumMod val="50000"/>
                  </a:srgbClr>
                </a:solidFill>
                <a:latin typeface="Times New Roman" panose="02020603050405020304" pitchFamily="18" charset="0"/>
                <a:cs typeface="Times New Roman" panose="02020603050405020304" pitchFamily="18" charset="0"/>
              </a:rPr>
              <a:t>centres</a:t>
            </a:r>
            <a:r>
              <a:rPr lang="en-US" altLang="en-US" sz="1400" dirty="0">
                <a:solidFill>
                  <a:srgbClr val="C0504D">
                    <a:lumMod val="50000"/>
                  </a:srgbClr>
                </a:solidFill>
                <a:latin typeface="Times New Roman" panose="02020603050405020304" pitchFamily="18" charset="0"/>
                <a:cs typeface="Times New Roman" panose="02020603050405020304" pitchFamily="18" charset="0"/>
              </a:rPr>
              <a:t>.</a:t>
            </a:r>
          </a:p>
          <a:p>
            <a:pPr marL="228600" indent="-228600" algn="just">
              <a:lnSpc>
                <a:spcPct val="90000"/>
              </a:lnSpc>
              <a:spcBef>
                <a:spcPts val="300"/>
              </a:spcBef>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Collation of weather and crop experimental data from Units.</a:t>
            </a:r>
          </a:p>
          <a:p>
            <a:pPr marL="228600" indent="-228600" algn="just">
              <a:lnSpc>
                <a:spcPct val="90000"/>
              </a:lnSpc>
              <a:spcBef>
                <a:spcPts val="300"/>
              </a:spcBef>
              <a:buClr>
                <a:srgbClr val="C00000"/>
              </a:buClr>
              <a:buSzPct val="111000"/>
              <a:buFont typeface="Wingdings" panose="05000000000000000000" pitchFamily="2" charset="2"/>
              <a:buChar char="§"/>
              <a:defRPr/>
            </a:pPr>
            <a:r>
              <a:rPr lang="en-US" altLang="en-US" sz="1400" dirty="0">
                <a:solidFill>
                  <a:srgbClr val="C0504D">
                    <a:lumMod val="50000"/>
                  </a:srgbClr>
                </a:solidFill>
                <a:latin typeface="Times New Roman" panose="02020603050405020304" pitchFamily="18" charset="0"/>
                <a:cs typeface="Times New Roman" panose="02020603050405020304" pitchFamily="18" charset="0"/>
              </a:rPr>
              <a:t>Inclusion of more features in the DCWC based on feedback from DAMUs.</a:t>
            </a:r>
          </a:p>
        </p:txBody>
      </p:sp>
    </p:spTree>
    <p:extLst>
      <p:ext uri="{BB962C8B-B14F-4D97-AF65-F5344CB8AC3E}">
        <p14:creationId xmlns:p14="http://schemas.microsoft.com/office/powerpoint/2010/main" val="3510943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1"/>
          <p:cNvSpPr>
            <a:spLocks noChangeArrowheads="1"/>
          </p:cNvSpPr>
          <p:nvPr/>
        </p:nvSpPr>
        <p:spPr bwMode="auto">
          <a:xfrm>
            <a:off x="3752850" y="5575300"/>
            <a:ext cx="5105400" cy="533400"/>
          </a:xfrm>
          <a:prstGeom prst="flowChartDecision">
            <a:avLst/>
          </a:prstGeom>
          <a:solidFill>
            <a:schemeClr val="bg1"/>
          </a:solidFill>
          <a:ln w="9525">
            <a:solidFill>
              <a:schemeClr val="tx1"/>
            </a:solidFill>
            <a:miter lim="800000"/>
            <a:headEnd/>
            <a:tailEnd/>
          </a:ln>
        </p:spPr>
        <p:txBody>
          <a:bodyPr wrap="none" anchor="ctr"/>
          <a:lstStyle/>
          <a:p>
            <a:pPr algn="ctr" fontAlgn="base">
              <a:spcBef>
                <a:spcPct val="0"/>
              </a:spcBef>
              <a:spcAft>
                <a:spcPct val="0"/>
              </a:spcAft>
            </a:pPr>
            <a:endParaRPr lang="en-US" altLang="en-US" sz="2000" b="1">
              <a:solidFill>
                <a:srgbClr val="FFFFFF"/>
              </a:solidFill>
              <a:cs typeface="Arial" charset="0"/>
            </a:endParaRPr>
          </a:p>
        </p:txBody>
      </p:sp>
      <p:sp>
        <p:nvSpPr>
          <p:cNvPr id="26627" name="AutoShape 27"/>
          <p:cNvSpPr>
            <a:spLocks noChangeArrowheads="1"/>
          </p:cNvSpPr>
          <p:nvPr/>
        </p:nvSpPr>
        <p:spPr bwMode="auto">
          <a:xfrm>
            <a:off x="4743451" y="1536700"/>
            <a:ext cx="3440113" cy="381000"/>
          </a:xfrm>
          <a:prstGeom prst="flowChartProcess">
            <a:avLst/>
          </a:prstGeom>
          <a:solidFill>
            <a:schemeClr val="bg1"/>
          </a:solidFill>
          <a:ln w="9525">
            <a:solidFill>
              <a:schemeClr val="tx1"/>
            </a:solidFill>
            <a:miter lim="800000"/>
            <a:headEnd/>
            <a:tailEnd/>
          </a:ln>
        </p:spPr>
        <p:txBody>
          <a:bodyPr wrap="none" anchor="ctr"/>
          <a:lstStyle/>
          <a:p>
            <a:pPr algn="ctr" fontAlgn="base">
              <a:spcBef>
                <a:spcPct val="0"/>
              </a:spcBef>
              <a:spcAft>
                <a:spcPct val="0"/>
              </a:spcAft>
            </a:pPr>
            <a:endParaRPr lang="en-US" altLang="en-US" sz="2000" b="1">
              <a:solidFill>
                <a:srgbClr val="FFFFFF"/>
              </a:solidFill>
              <a:cs typeface="Arial" charset="0"/>
            </a:endParaRPr>
          </a:p>
        </p:txBody>
      </p:sp>
      <p:sp>
        <p:nvSpPr>
          <p:cNvPr id="69" name="Round Diagonal Corner Rectangle 68"/>
          <p:cNvSpPr/>
          <p:nvPr/>
        </p:nvSpPr>
        <p:spPr>
          <a:xfrm>
            <a:off x="2914650" y="4965700"/>
            <a:ext cx="2057400" cy="3810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b="1">
              <a:solidFill>
                <a:prstClr val="white"/>
              </a:solidFill>
            </a:endParaRPr>
          </a:p>
        </p:txBody>
      </p:sp>
      <p:sp>
        <p:nvSpPr>
          <p:cNvPr id="66" name="Rounded Rectangle 65"/>
          <p:cNvSpPr/>
          <p:nvPr/>
        </p:nvSpPr>
        <p:spPr>
          <a:xfrm>
            <a:off x="2152650" y="3594100"/>
            <a:ext cx="3733800" cy="12192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b="1">
              <a:solidFill>
                <a:prstClr val="white"/>
              </a:solidFill>
            </a:endParaRPr>
          </a:p>
        </p:txBody>
      </p:sp>
      <p:sp>
        <p:nvSpPr>
          <p:cNvPr id="26630" name="TextBox 6"/>
          <p:cNvSpPr txBox="1">
            <a:spLocks noChangeArrowheads="1"/>
          </p:cNvSpPr>
          <p:nvPr/>
        </p:nvSpPr>
        <p:spPr bwMode="auto">
          <a:xfrm>
            <a:off x="4745038" y="1536700"/>
            <a:ext cx="3511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fontAlgn="base">
              <a:spcBef>
                <a:spcPct val="0"/>
              </a:spcBef>
              <a:spcAft>
                <a:spcPct val="0"/>
              </a:spcAft>
            </a:pPr>
            <a:r>
              <a:rPr lang="en-US" altLang="en-US" b="1">
                <a:solidFill>
                  <a:srgbClr val="FFFFFF"/>
                </a:solidFill>
                <a:latin typeface="Times New Roman" pitchFamily="18" charset="0"/>
                <a:cs typeface="Times New Roman" pitchFamily="18" charset="0"/>
              </a:rPr>
              <a:t>Evaluation &amp; </a:t>
            </a:r>
            <a:r>
              <a:rPr lang="en-US" altLang="en-US" b="1">
                <a:solidFill>
                  <a:srgbClr val="FFFFFF"/>
                </a:solidFill>
                <a:latin typeface="Times New Roman" pitchFamily="18" charset="0"/>
              </a:rPr>
              <a:t>Bias Correction</a:t>
            </a:r>
            <a:r>
              <a:rPr lang="en-US" altLang="en-US" b="1">
                <a:solidFill>
                  <a:srgbClr val="FFFFFF"/>
                </a:solidFill>
                <a:latin typeface="Times New Roman" pitchFamily="18" charset="0"/>
                <a:cs typeface="Times New Roman" pitchFamily="18" charset="0"/>
              </a:rPr>
              <a:t> </a:t>
            </a:r>
            <a:endParaRPr lang="en-IN" altLang="en-US" b="1">
              <a:solidFill>
                <a:srgbClr val="FFFFFF"/>
              </a:solidFill>
              <a:latin typeface="Times New Roman" pitchFamily="18" charset="0"/>
              <a:cs typeface="Times New Roman" pitchFamily="18" charset="0"/>
            </a:endParaRPr>
          </a:p>
        </p:txBody>
      </p:sp>
      <p:sp>
        <p:nvSpPr>
          <p:cNvPr id="9" name="Rectangle 8"/>
          <p:cNvSpPr/>
          <p:nvPr/>
        </p:nvSpPr>
        <p:spPr>
          <a:xfrm>
            <a:off x="4438650" y="2146300"/>
            <a:ext cx="39624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b="1">
              <a:solidFill>
                <a:prstClr val="white"/>
              </a:solidFill>
            </a:endParaRPr>
          </a:p>
        </p:txBody>
      </p:sp>
      <p:sp>
        <p:nvSpPr>
          <p:cNvPr id="26632" name="TextBox 9"/>
          <p:cNvSpPr txBox="1">
            <a:spLocks noChangeArrowheads="1"/>
          </p:cNvSpPr>
          <p:nvPr/>
        </p:nvSpPr>
        <p:spPr bwMode="auto">
          <a:xfrm>
            <a:off x="5124451" y="2146300"/>
            <a:ext cx="270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fontAlgn="base">
              <a:spcBef>
                <a:spcPct val="0"/>
              </a:spcBef>
              <a:spcAft>
                <a:spcPct val="0"/>
              </a:spcAft>
            </a:pPr>
            <a:r>
              <a:rPr lang="en-US" altLang="en-US" b="1">
                <a:solidFill>
                  <a:srgbClr val="FFFFFF"/>
                </a:solidFill>
                <a:latin typeface="Times New Roman" pitchFamily="18" charset="0"/>
                <a:cs typeface="Times New Roman" pitchFamily="18" charset="0"/>
              </a:rPr>
              <a:t>Multi-Model Ensemble</a:t>
            </a:r>
            <a:endParaRPr lang="en-IN" altLang="en-US" b="1">
              <a:solidFill>
                <a:srgbClr val="FFFFFF"/>
              </a:solidFill>
              <a:latin typeface="Times New Roman" pitchFamily="18" charset="0"/>
              <a:cs typeface="Times New Roman" pitchFamily="18" charset="0"/>
            </a:endParaRPr>
          </a:p>
        </p:txBody>
      </p:sp>
      <p:sp>
        <p:nvSpPr>
          <p:cNvPr id="26633" name="TextBox 15"/>
          <p:cNvSpPr txBox="1">
            <a:spLocks noChangeArrowheads="1"/>
          </p:cNvSpPr>
          <p:nvPr/>
        </p:nvSpPr>
        <p:spPr bwMode="auto">
          <a:xfrm>
            <a:off x="2152651" y="3594100"/>
            <a:ext cx="393382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fontAlgn="base">
              <a:spcBef>
                <a:spcPct val="0"/>
              </a:spcBef>
              <a:spcAft>
                <a:spcPct val="0"/>
              </a:spcAft>
            </a:pPr>
            <a:r>
              <a:rPr lang="en-US" altLang="en-US" sz="1700" b="1">
                <a:solidFill>
                  <a:srgbClr val="FFFF00"/>
                </a:solidFill>
                <a:latin typeface="Times New Roman" pitchFamily="18" charset="0"/>
                <a:cs typeface="Times New Roman" pitchFamily="18" charset="0"/>
              </a:rPr>
              <a:t>1.Simple Mean (MME1)</a:t>
            </a:r>
          </a:p>
          <a:p>
            <a:pPr fontAlgn="base">
              <a:spcBef>
                <a:spcPct val="0"/>
              </a:spcBef>
              <a:spcAft>
                <a:spcPct val="0"/>
              </a:spcAft>
            </a:pPr>
            <a:r>
              <a:rPr lang="en-US" altLang="en-US" sz="1700" b="1">
                <a:solidFill>
                  <a:srgbClr val="FFFF00"/>
                </a:solidFill>
                <a:latin typeface="Times New Roman" pitchFamily="18" charset="0"/>
                <a:cs typeface="Times New Roman" pitchFamily="18" charset="0"/>
              </a:rPr>
              <a:t>2.Superensemble(MME2)</a:t>
            </a:r>
          </a:p>
          <a:p>
            <a:pPr fontAlgn="base">
              <a:spcBef>
                <a:spcPct val="0"/>
              </a:spcBef>
              <a:spcAft>
                <a:spcPct val="0"/>
              </a:spcAft>
            </a:pPr>
            <a:r>
              <a:rPr lang="en-US" altLang="en-US" sz="1700" b="1">
                <a:solidFill>
                  <a:srgbClr val="FFFF00"/>
                </a:solidFill>
                <a:latin typeface="Times New Roman" pitchFamily="18" charset="0"/>
                <a:cs typeface="Times New Roman" pitchFamily="18" charset="0"/>
              </a:rPr>
              <a:t>3.Supervised PCR (Sup-PCR)</a:t>
            </a:r>
          </a:p>
          <a:p>
            <a:pPr fontAlgn="base">
              <a:spcBef>
                <a:spcPct val="0"/>
              </a:spcBef>
              <a:spcAft>
                <a:spcPct val="0"/>
              </a:spcAft>
            </a:pPr>
            <a:r>
              <a:rPr lang="en-US" altLang="en-US" sz="1700" b="1">
                <a:solidFill>
                  <a:srgbClr val="FFFF00"/>
                </a:solidFill>
                <a:latin typeface="Times New Roman" pitchFamily="18" charset="0"/>
                <a:cs typeface="Times New Roman" pitchFamily="18" charset="0"/>
              </a:rPr>
              <a:t>4.Canonical Correlation Analysis (CCA)</a:t>
            </a:r>
            <a:endParaRPr lang="en-IN" altLang="en-US" sz="1700" b="1">
              <a:solidFill>
                <a:srgbClr val="FFFF00"/>
              </a:solidFill>
              <a:latin typeface="Times New Roman" pitchFamily="18" charset="0"/>
              <a:cs typeface="Times New Roman" pitchFamily="18" charset="0"/>
            </a:endParaRPr>
          </a:p>
        </p:txBody>
      </p:sp>
      <p:sp>
        <p:nvSpPr>
          <p:cNvPr id="26634" name="TextBox 17"/>
          <p:cNvSpPr txBox="1">
            <a:spLocks noChangeArrowheads="1"/>
          </p:cNvSpPr>
          <p:nvPr/>
        </p:nvSpPr>
        <p:spPr bwMode="auto">
          <a:xfrm>
            <a:off x="2990851" y="4965700"/>
            <a:ext cx="23225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fontAlgn="base">
              <a:spcBef>
                <a:spcPct val="0"/>
              </a:spcBef>
              <a:spcAft>
                <a:spcPct val="0"/>
              </a:spcAft>
            </a:pPr>
            <a:r>
              <a:rPr lang="en-US" altLang="en-US" b="1">
                <a:solidFill>
                  <a:srgbClr val="FFFFFF"/>
                </a:solidFill>
                <a:latin typeface="Times New Roman" pitchFamily="18" charset="0"/>
                <a:cs typeface="Times New Roman" pitchFamily="18" charset="0"/>
              </a:rPr>
              <a:t>Combined Forecast</a:t>
            </a:r>
            <a:endParaRPr lang="en-IN" altLang="en-US" b="1">
              <a:solidFill>
                <a:srgbClr val="FFFFFF"/>
              </a:solidFill>
              <a:latin typeface="Times New Roman" pitchFamily="18" charset="0"/>
              <a:cs typeface="Times New Roman" pitchFamily="18" charset="0"/>
            </a:endParaRPr>
          </a:p>
        </p:txBody>
      </p:sp>
      <p:sp>
        <p:nvSpPr>
          <p:cNvPr id="26635" name="TextBox 19"/>
          <p:cNvSpPr txBox="1">
            <a:spLocks noChangeArrowheads="1"/>
          </p:cNvSpPr>
          <p:nvPr/>
        </p:nvSpPr>
        <p:spPr bwMode="auto">
          <a:xfrm>
            <a:off x="4743450" y="56515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fontAlgn="base">
              <a:spcBef>
                <a:spcPct val="0"/>
              </a:spcBef>
              <a:spcAft>
                <a:spcPct val="0"/>
              </a:spcAft>
            </a:pPr>
            <a:r>
              <a:rPr lang="en-US" altLang="en-US" b="1">
                <a:solidFill>
                  <a:srgbClr val="FFFFFF"/>
                </a:solidFill>
                <a:latin typeface="Times New Roman" pitchFamily="18" charset="0"/>
                <a:cs typeface="Times New Roman" pitchFamily="18" charset="0"/>
              </a:rPr>
              <a:t>Validation in Hindcast</a:t>
            </a:r>
            <a:endParaRPr lang="en-IN" altLang="en-US" b="1">
              <a:solidFill>
                <a:srgbClr val="FFFFFF"/>
              </a:solidFill>
              <a:latin typeface="Times New Roman" pitchFamily="18" charset="0"/>
              <a:cs typeface="Times New Roman" pitchFamily="18" charset="0"/>
            </a:endParaRPr>
          </a:p>
        </p:txBody>
      </p:sp>
      <p:sp>
        <p:nvSpPr>
          <p:cNvPr id="21" name="Rectangle 20"/>
          <p:cNvSpPr/>
          <p:nvPr/>
        </p:nvSpPr>
        <p:spPr>
          <a:xfrm>
            <a:off x="5505450" y="6402388"/>
            <a:ext cx="1676400" cy="39211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000" b="1">
              <a:solidFill>
                <a:prstClr val="white"/>
              </a:solidFill>
            </a:endParaRPr>
          </a:p>
        </p:txBody>
      </p:sp>
      <p:sp>
        <p:nvSpPr>
          <p:cNvPr id="26637" name="TextBox 21"/>
          <p:cNvSpPr txBox="1">
            <a:spLocks noChangeArrowheads="1"/>
          </p:cNvSpPr>
          <p:nvPr/>
        </p:nvSpPr>
        <p:spPr bwMode="auto">
          <a:xfrm>
            <a:off x="5605463" y="6413500"/>
            <a:ext cx="1752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fontAlgn="base">
              <a:spcBef>
                <a:spcPct val="0"/>
              </a:spcBef>
              <a:spcAft>
                <a:spcPct val="0"/>
              </a:spcAft>
            </a:pPr>
            <a:r>
              <a:rPr lang="en-US" altLang="en-US" b="1">
                <a:solidFill>
                  <a:srgbClr val="FFFFFF"/>
                </a:solidFill>
                <a:latin typeface="Times New Roman" pitchFamily="18" charset="0"/>
                <a:cs typeface="Times New Roman" pitchFamily="18" charset="0"/>
              </a:rPr>
              <a:t>Final Forecast</a:t>
            </a:r>
            <a:endParaRPr lang="en-IN" altLang="en-US" b="1">
              <a:solidFill>
                <a:srgbClr val="FFFFFF"/>
              </a:solidFill>
              <a:latin typeface="Times New Roman" pitchFamily="18" charset="0"/>
              <a:cs typeface="Times New Roman" pitchFamily="18" charset="0"/>
            </a:endParaRPr>
          </a:p>
        </p:txBody>
      </p:sp>
      <p:cxnSp>
        <p:nvCxnSpPr>
          <p:cNvPr id="24" name="Straight Arrow Connector 23"/>
          <p:cNvCxnSpPr/>
          <p:nvPr/>
        </p:nvCxnSpPr>
        <p:spPr>
          <a:xfrm rot="5400000">
            <a:off x="6153150" y="1346200"/>
            <a:ext cx="230188"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5400000">
            <a:off x="6152356" y="2032794"/>
            <a:ext cx="23018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3790950" y="2870200"/>
            <a:ext cx="230188"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5400000">
            <a:off x="3790950" y="3479800"/>
            <a:ext cx="230188"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5400000">
            <a:off x="3790156" y="4852194"/>
            <a:ext cx="23018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3905250" y="2755900"/>
            <a:ext cx="480060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rot="5400000">
            <a:off x="6191250" y="2679700"/>
            <a:ext cx="153988"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a:off x="7486650" y="5194300"/>
            <a:ext cx="228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4972050" y="5194300"/>
            <a:ext cx="2590800" cy="0"/>
          </a:xfrm>
          <a:prstGeom prst="line">
            <a:avLst/>
          </a:prstGeom>
        </p:spPr>
        <p:style>
          <a:lnRef idx="1">
            <a:schemeClr val="dk1"/>
          </a:lnRef>
          <a:fillRef idx="0">
            <a:schemeClr val="dk1"/>
          </a:fillRef>
          <a:effectRef idx="0">
            <a:schemeClr val="dk1"/>
          </a:effectRef>
          <a:fontRef idx="minor">
            <a:schemeClr val="tx1"/>
          </a:fontRef>
        </p:style>
      </p:cxnSp>
      <p:sp>
        <p:nvSpPr>
          <p:cNvPr id="26647" name="AutoShape 2"/>
          <p:cNvSpPr>
            <a:spLocks noChangeArrowheads="1"/>
          </p:cNvSpPr>
          <p:nvPr/>
        </p:nvSpPr>
        <p:spPr bwMode="auto">
          <a:xfrm>
            <a:off x="4714875" y="469900"/>
            <a:ext cx="3352800" cy="838200"/>
          </a:xfrm>
          <a:prstGeom prst="flowChartMultidocument">
            <a:avLst/>
          </a:prstGeom>
          <a:solidFill>
            <a:schemeClr val="accent2"/>
          </a:solidFill>
          <a:ln w="9525">
            <a:solidFill>
              <a:schemeClr val="tx1"/>
            </a:solidFill>
            <a:miter lim="800000"/>
            <a:headEnd/>
            <a:tailEnd/>
          </a:ln>
        </p:spPr>
        <p:txBody>
          <a:bodyPr wrap="none" anchor="ctr"/>
          <a:lstStyle/>
          <a:p>
            <a:pPr fontAlgn="base">
              <a:spcBef>
                <a:spcPct val="0"/>
              </a:spcBef>
              <a:spcAft>
                <a:spcPct val="0"/>
              </a:spcAft>
            </a:pPr>
            <a:r>
              <a:rPr lang="en-US" altLang="en-US" sz="2000" b="1">
                <a:solidFill>
                  <a:srgbClr val="FFFFFF"/>
                </a:solidFill>
                <a:latin typeface="Times New Roman" pitchFamily="18" charset="0"/>
                <a:cs typeface="Times New Roman" pitchFamily="18" charset="0"/>
              </a:rPr>
              <a:t>Forecast From GCM/AOGCM</a:t>
            </a:r>
            <a:endParaRPr lang="en-IN" altLang="en-US" sz="2000" b="1">
              <a:solidFill>
                <a:srgbClr val="FFFFFF"/>
              </a:solidFill>
              <a:latin typeface="Times New Roman" pitchFamily="18" charset="0"/>
              <a:cs typeface="Times New Roman" pitchFamily="18" charset="0"/>
            </a:endParaRPr>
          </a:p>
        </p:txBody>
      </p:sp>
      <p:sp>
        <p:nvSpPr>
          <p:cNvPr id="26648" name="AutoShape 3"/>
          <p:cNvSpPr>
            <a:spLocks noChangeArrowheads="1"/>
          </p:cNvSpPr>
          <p:nvPr/>
        </p:nvSpPr>
        <p:spPr bwMode="auto">
          <a:xfrm>
            <a:off x="2914650" y="2984500"/>
            <a:ext cx="1981200" cy="457200"/>
          </a:xfrm>
          <a:prstGeom prst="flowChartAlternateProcess">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altLang="en-US" sz="2000" b="1" dirty="0">
                <a:solidFill>
                  <a:srgbClr val="FFFFFF"/>
                </a:solidFill>
                <a:latin typeface="Georgia" pitchFamily="18" charset="0"/>
                <a:cs typeface="Arial" charset="0"/>
              </a:rPr>
              <a:t>Deterministic</a:t>
            </a:r>
          </a:p>
        </p:txBody>
      </p:sp>
      <p:sp>
        <p:nvSpPr>
          <p:cNvPr id="26649" name="AutoShape 4"/>
          <p:cNvSpPr>
            <a:spLocks noChangeArrowheads="1"/>
          </p:cNvSpPr>
          <p:nvPr/>
        </p:nvSpPr>
        <p:spPr bwMode="auto">
          <a:xfrm>
            <a:off x="7715250" y="4889500"/>
            <a:ext cx="1981200" cy="457200"/>
          </a:xfrm>
          <a:prstGeom prst="flowChartAlternateProcess">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altLang="en-US" sz="2000" b="1">
                <a:solidFill>
                  <a:srgbClr val="FFFF00"/>
                </a:solidFill>
                <a:latin typeface="Georgia" pitchFamily="18" charset="0"/>
                <a:cs typeface="Arial" charset="0"/>
              </a:rPr>
              <a:t>Probabilistic</a:t>
            </a:r>
          </a:p>
        </p:txBody>
      </p:sp>
      <p:cxnSp>
        <p:nvCxnSpPr>
          <p:cNvPr id="51" name="Straight Connector 50"/>
          <p:cNvCxnSpPr>
            <a:endCxn id="26649" idx="0"/>
          </p:cNvCxnSpPr>
          <p:nvPr/>
        </p:nvCxnSpPr>
        <p:spPr>
          <a:xfrm rot="5400000">
            <a:off x="7639050" y="3822700"/>
            <a:ext cx="2133600" cy="0"/>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Arrow Connector 57"/>
          <p:cNvCxnSpPr/>
          <p:nvPr/>
        </p:nvCxnSpPr>
        <p:spPr>
          <a:xfrm rot="5400000">
            <a:off x="6229350" y="6223000"/>
            <a:ext cx="230188"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4" name="Straight Arrow Connector 63"/>
          <p:cNvCxnSpPr/>
          <p:nvPr/>
        </p:nvCxnSpPr>
        <p:spPr>
          <a:xfrm rot="5400000">
            <a:off x="3675063" y="5575301"/>
            <a:ext cx="458788"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5" name="Straight Arrow Connector 64"/>
          <p:cNvCxnSpPr/>
          <p:nvPr/>
        </p:nvCxnSpPr>
        <p:spPr>
          <a:xfrm rot="5400000">
            <a:off x="8591550" y="5689600"/>
            <a:ext cx="230188"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 name="Straight Connector 50"/>
          <p:cNvCxnSpPr>
            <a:endCxn id="26649" idx="0"/>
          </p:cNvCxnSpPr>
          <p:nvPr/>
        </p:nvCxnSpPr>
        <p:spPr>
          <a:xfrm rot="5400000">
            <a:off x="8515350" y="5537200"/>
            <a:ext cx="381000" cy="0"/>
          </a:xfrm>
          <a:prstGeom prst="line">
            <a:avLst/>
          </a:prstGeom>
        </p:spPr>
        <p:style>
          <a:lnRef idx="1">
            <a:schemeClr val="dk1"/>
          </a:lnRef>
          <a:fillRef idx="0">
            <a:schemeClr val="dk1"/>
          </a:fillRef>
          <a:effectRef idx="0">
            <a:schemeClr val="dk1"/>
          </a:effectRef>
          <a:fontRef idx="minor">
            <a:schemeClr val="tx1"/>
          </a:fontRef>
        </p:style>
      </p:cxnSp>
      <p:sp>
        <p:nvSpPr>
          <p:cNvPr id="26655" name="AutoShape 34"/>
          <p:cNvSpPr>
            <a:spLocks noChangeArrowheads="1"/>
          </p:cNvSpPr>
          <p:nvPr/>
        </p:nvSpPr>
        <p:spPr bwMode="auto">
          <a:xfrm>
            <a:off x="1695450" y="622300"/>
            <a:ext cx="3048000" cy="533400"/>
          </a:xfrm>
          <a:prstGeom prst="homePlate">
            <a:avLst>
              <a:gd name="adj" fmla="val 132143"/>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altLang="en-US" sz="2400" b="1">
                <a:solidFill>
                  <a:srgbClr val="FFFFFF"/>
                </a:solidFill>
                <a:latin typeface="Georgia" pitchFamily="18" charset="0"/>
                <a:cs typeface="Arial" charset="0"/>
              </a:rPr>
              <a:t>Methodology</a:t>
            </a:r>
          </a:p>
        </p:txBody>
      </p:sp>
      <p:sp>
        <p:nvSpPr>
          <p:cNvPr id="26656" name="TextBox 15"/>
          <p:cNvSpPr txBox="1">
            <a:spLocks noChangeArrowheads="1"/>
          </p:cNvSpPr>
          <p:nvPr/>
        </p:nvSpPr>
        <p:spPr bwMode="auto">
          <a:xfrm>
            <a:off x="1524000" y="1"/>
            <a:ext cx="9144000" cy="46196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fontAlgn="base">
              <a:spcBef>
                <a:spcPct val="0"/>
              </a:spcBef>
              <a:spcAft>
                <a:spcPct val="0"/>
              </a:spcAft>
            </a:pPr>
            <a:r>
              <a:rPr lang="en-US" sz="2400" b="1" dirty="0">
                <a:solidFill>
                  <a:srgbClr val="FFFFFF"/>
                </a:solidFill>
              </a:rPr>
              <a:t>Experimental Monthly and Seasonal forecast at State level</a:t>
            </a:r>
            <a:endParaRPr lang="en-IN" sz="2400" b="1" dirty="0">
              <a:solidFill>
                <a:srgbClr val="FFFFFF"/>
              </a:solidFill>
            </a:endParaRPr>
          </a:p>
        </p:txBody>
      </p:sp>
    </p:spTree>
    <p:extLst>
      <p:ext uri="{BB962C8B-B14F-4D97-AF65-F5344CB8AC3E}">
        <p14:creationId xmlns:p14="http://schemas.microsoft.com/office/powerpoint/2010/main" val="3071577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FF0000"/>
                </a:solidFill>
              </a:rPr>
              <a:t>Atmosphere &amp; Climate Research-Modelling Observing Systems &amp; Services </a:t>
            </a:r>
            <a:r>
              <a:rPr lang="en-US" sz="3200" dirty="0" smtClean="0">
                <a:solidFill>
                  <a:srgbClr val="FF0000"/>
                </a:solidFill>
              </a:rPr>
              <a:t>(ACROSS)</a:t>
            </a:r>
            <a:endParaRPr lang="en-IN" sz="3200" dirty="0">
              <a:solidFill>
                <a:srgbClr val="FF0000"/>
              </a:solidFill>
            </a:endParaRPr>
          </a:p>
        </p:txBody>
      </p:sp>
      <p:sp>
        <p:nvSpPr>
          <p:cNvPr id="3" name="Content Placeholder 2"/>
          <p:cNvSpPr>
            <a:spLocks noGrp="1"/>
          </p:cNvSpPr>
          <p:nvPr>
            <p:ph idx="1"/>
          </p:nvPr>
        </p:nvSpPr>
        <p:spPr>
          <a:xfrm>
            <a:off x="609601" y="1008185"/>
            <a:ext cx="5384804" cy="5117975"/>
          </a:xfrm>
        </p:spPr>
        <p:txBody>
          <a:bodyPr>
            <a:normAutofit fontScale="70000" lnSpcReduction="20000"/>
          </a:bodyPr>
          <a:lstStyle/>
          <a:p>
            <a:pPr marL="0" indent="0" algn="just">
              <a:buNone/>
            </a:pPr>
            <a:r>
              <a:rPr lang="en-US" dirty="0" smtClean="0"/>
              <a:t>The entire gamut of weather/climate prediction involves the observational systems, assimilation of meteorological observations, understanding the processes, research and development of dynamical models and providing the forecast services.</a:t>
            </a:r>
          </a:p>
          <a:p>
            <a:pPr marL="0" indent="0" algn="just">
              <a:buNone/>
            </a:pPr>
            <a:r>
              <a:rPr lang="en-US" dirty="0" smtClean="0"/>
              <a:t>ACROSS is implemented by four different institutions under </a:t>
            </a:r>
            <a:r>
              <a:rPr lang="en-US" dirty="0" err="1" smtClean="0"/>
              <a:t>MoES</a:t>
            </a:r>
            <a:r>
              <a:rPr lang="en-US" dirty="0" smtClean="0"/>
              <a:t> namely: </a:t>
            </a:r>
          </a:p>
          <a:p>
            <a:pPr algn="just"/>
            <a:r>
              <a:rPr lang="en-US" dirty="0" smtClean="0"/>
              <a:t>India Meteorological Department (IMD),</a:t>
            </a:r>
          </a:p>
          <a:p>
            <a:pPr algn="just"/>
            <a:r>
              <a:rPr lang="en-US" dirty="0" smtClean="0"/>
              <a:t>National Centre for Medium Range Weather Forecasting (NCMRWF),</a:t>
            </a:r>
          </a:p>
          <a:p>
            <a:pPr algn="just"/>
            <a:r>
              <a:rPr lang="en-US" dirty="0" smtClean="0"/>
              <a:t>Indian Institute of Tropical Meteorology (IITM)</a:t>
            </a:r>
          </a:p>
          <a:p>
            <a:pPr marL="0" indent="0" algn="just">
              <a:buNone/>
            </a:pPr>
            <a:r>
              <a:rPr lang="en-US" dirty="0" smtClean="0"/>
              <a:t>and Indian National Centre for Ocean Information Services (INCOIS) which implements a small part of the sub scheme.</a:t>
            </a:r>
            <a:endParaRPr lang="en-IN" dirty="0"/>
          </a:p>
        </p:txBody>
      </p:sp>
      <p:pic>
        <p:nvPicPr>
          <p:cNvPr id="5" name="Content Placeholder 4"/>
          <p:cNvPicPr>
            <a:picLocks noGrp="1" noChangeAspect="1"/>
          </p:cNvPicPr>
          <p:nvPr>
            <p:ph idx="2"/>
          </p:nvPr>
        </p:nvPicPr>
        <p:blipFill>
          <a:blip r:embed="rId2"/>
          <a:stretch>
            <a:fillRect/>
          </a:stretch>
        </p:blipFill>
        <p:spPr>
          <a:xfrm>
            <a:off x="6197600" y="1289539"/>
            <a:ext cx="5384800" cy="4088516"/>
          </a:xfrm>
          <a:prstGeom prst="rect">
            <a:avLst/>
          </a:prstGeom>
        </p:spPr>
      </p:pic>
    </p:spTree>
    <p:extLst>
      <p:ext uri="{BB962C8B-B14F-4D97-AF65-F5344CB8AC3E}">
        <p14:creationId xmlns:p14="http://schemas.microsoft.com/office/powerpoint/2010/main" val="104508244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IN" dirty="0"/>
          </a:p>
        </p:txBody>
      </p:sp>
      <p:sp>
        <p:nvSpPr>
          <p:cNvPr id="3" name="Text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072875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Atmospheric, Climate Science and Services</a:t>
            </a:r>
          </a:p>
        </p:txBody>
      </p:sp>
      <p:sp>
        <p:nvSpPr>
          <p:cNvPr id="3" name="Content Placeholder 2"/>
          <p:cNvSpPr>
            <a:spLocks noGrp="1"/>
          </p:cNvSpPr>
          <p:nvPr>
            <p:ph type="body" idx="1"/>
          </p:nvPr>
        </p:nvSpPr>
        <p:spPr/>
        <p:txBody>
          <a:bodyPr>
            <a:normAutofit fontScale="85000" lnSpcReduction="20000"/>
          </a:bodyPr>
          <a:lstStyle/>
          <a:p>
            <a:r>
              <a:rPr lang="en-US" dirty="0"/>
              <a:t>ACROSS is composed of </a:t>
            </a:r>
            <a:endParaRPr lang="en-US" dirty="0" smtClean="0"/>
          </a:p>
          <a:p>
            <a:pPr marL="571500" indent="-571500">
              <a:buFont typeface="Arial" panose="020B0604020202020204" pitchFamily="34" charset="0"/>
              <a:buChar char="•"/>
            </a:pPr>
            <a:r>
              <a:rPr lang="en-US" dirty="0" smtClean="0">
                <a:hlinkClick r:id="rId2"/>
              </a:rPr>
              <a:t>Monsoon </a:t>
            </a:r>
            <a:r>
              <a:rPr lang="en-US" dirty="0">
                <a:hlinkClick r:id="rId2"/>
              </a:rPr>
              <a:t>Convection, Clouds, and Climate Change (MC4)</a:t>
            </a:r>
            <a:endParaRPr lang="en-US" dirty="0"/>
          </a:p>
          <a:p>
            <a:pPr marL="571500" indent="-571500">
              <a:buFont typeface="Arial" panose="020B0604020202020204" pitchFamily="34" charset="0"/>
              <a:buChar char="•"/>
            </a:pPr>
            <a:r>
              <a:rPr lang="en-US" dirty="0">
                <a:hlinkClick r:id="rId3"/>
              </a:rPr>
              <a:t>High Performance Computing System (HPCS)</a:t>
            </a:r>
            <a:endParaRPr lang="en-US" dirty="0"/>
          </a:p>
          <a:p>
            <a:pPr marL="571500" indent="-571500">
              <a:buFont typeface="Arial" panose="020B0604020202020204" pitchFamily="34" charset="0"/>
              <a:buChar char="•"/>
            </a:pPr>
            <a:r>
              <a:rPr lang="en-US" dirty="0">
                <a:hlinkClick r:id="rId4"/>
              </a:rPr>
              <a:t>Monsoon Mission (MM-II)</a:t>
            </a:r>
            <a:endParaRPr lang="en-US" dirty="0"/>
          </a:p>
          <a:p>
            <a:pPr marL="571500" indent="-571500">
              <a:buFont typeface="Arial" panose="020B0604020202020204" pitchFamily="34" charset="0"/>
              <a:buChar char="•"/>
            </a:pPr>
            <a:r>
              <a:rPr lang="en-US" dirty="0">
                <a:hlinkClick r:id="rId5"/>
              </a:rPr>
              <a:t>Atmospheric Observations Network</a:t>
            </a:r>
            <a:endParaRPr lang="en-US" dirty="0"/>
          </a:p>
          <a:p>
            <a:pPr marL="571500" indent="-571500">
              <a:buFont typeface="Arial" panose="020B0604020202020204" pitchFamily="34" charset="0"/>
              <a:buChar char="•"/>
            </a:pPr>
            <a:r>
              <a:rPr lang="en-US" dirty="0">
                <a:hlinkClick r:id="rId6"/>
              </a:rPr>
              <a:t>Weather &amp; Climate Services</a:t>
            </a:r>
            <a:endParaRPr lang="en-US" dirty="0"/>
          </a:p>
          <a:p>
            <a:pPr marL="571500" indent="-571500">
              <a:buFont typeface="Arial" panose="020B0604020202020204" pitchFamily="34" charset="0"/>
              <a:buChar char="•"/>
            </a:pPr>
            <a:r>
              <a:rPr lang="en-US" dirty="0" err="1">
                <a:hlinkClick r:id="rId7"/>
              </a:rPr>
              <a:t>Upgradation</a:t>
            </a:r>
            <a:r>
              <a:rPr lang="en-US" dirty="0">
                <a:hlinkClick r:id="rId7"/>
              </a:rPr>
              <a:t> of Forecast System</a:t>
            </a:r>
            <a:endParaRPr lang="en-US" dirty="0"/>
          </a:p>
          <a:p>
            <a:pPr marL="571500" indent="-571500">
              <a:buFont typeface="Arial" panose="020B0604020202020204" pitchFamily="34" charset="0"/>
              <a:buChar char="•"/>
            </a:pPr>
            <a:r>
              <a:rPr lang="en-US" dirty="0">
                <a:hlinkClick r:id="rId8"/>
              </a:rPr>
              <a:t>Commissioning of </a:t>
            </a:r>
            <a:r>
              <a:rPr lang="en-US" dirty="0" err="1">
                <a:hlinkClick r:id="rId8"/>
              </a:rPr>
              <a:t>Polarimetric</a:t>
            </a:r>
            <a:r>
              <a:rPr lang="en-US" dirty="0">
                <a:hlinkClick r:id="rId8"/>
              </a:rPr>
              <a:t> Doppler Weather Radars (DWRs</a:t>
            </a:r>
            <a:r>
              <a:rPr lang="en-US" dirty="0" smtClean="0">
                <a:hlinkClick r:id="rId8"/>
              </a:rPr>
              <a:t>)</a:t>
            </a:r>
            <a:endParaRPr lang="en-US" dirty="0"/>
          </a:p>
        </p:txBody>
      </p:sp>
    </p:spTree>
    <p:extLst>
      <p:ext uri="{BB962C8B-B14F-4D97-AF65-F5344CB8AC3E}">
        <p14:creationId xmlns:p14="http://schemas.microsoft.com/office/powerpoint/2010/main" val="259887485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Climate Research &amp; Services</a:t>
            </a:r>
            <a:endParaRPr lang="en-IN" dirty="0">
              <a:solidFill>
                <a:srgbClr val="FF0000"/>
              </a:solidFill>
            </a:endParaRPr>
          </a:p>
        </p:txBody>
      </p:sp>
      <p:pic>
        <p:nvPicPr>
          <p:cNvPr id="6" name="Picture 5"/>
          <p:cNvPicPr>
            <a:picLocks noChangeAspect="1"/>
          </p:cNvPicPr>
          <p:nvPr/>
        </p:nvPicPr>
        <p:blipFill>
          <a:blip r:embed="rId2"/>
          <a:stretch>
            <a:fillRect/>
          </a:stretch>
        </p:blipFill>
        <p:spPr>
          <a:xfrm>
            <a:off x="410309" y="3064093"/>
            <a:ext cx="3751384" cy="2581297"/>
          </a:xfrm>
          <a:prstGeom prst="rect">
            <a:avLst/>
          </a:prstGeom>
        </p:spPr>
      </p:pic>
      <p:sp>
        <p:nvSpPr>
          <p:cNvPr id="5" name="Text Placeholder 4"/>
          <p:cNvSpPr>
            <a:spLocks noGrp="1"/>
          </p:cNvSpPr>
          <p:nvPr>
            <p:ph type="body" idx="1"/>
          </p:nvPr>
        </p:nvSpPr>
        <p:spPr>
          <a:xfrm>
            <a:off x="257908" y="990596"/>
            <a:ext cx="11362628" cy="5153046"/>
          </a:xfrm>
        </p:spPr>
        <p:txBody>
          <a:bodyPr/>
          <a:lstStyle/>
          <a:p>
            <a:endParaRPr lang="en-US" dirty="0" smtClean="0"/>
          </a:p>
          <a:p>
            <a:endParaRPr lang="en-US" dirty="0"/>
          </a:p>
          <a:p>
            <a:endParaRPr lang="en-IN" dirty="0"/>
          </a:p>
        </p:txBody>
      </p:sp>
      <p:pic>
        <p:nvPicPr>
          <p:cNvPr id="4" name="Picture 3"/>
          <p:cNvPicPr>
            <a:picLocks noChangeAspect="1"/>
          </p:cNvPicPr>
          <p:nvPr/>
        </p:nvPicPr>
        <p:blipFill>
          <a:blip r:embed="rId3"/>
          <a:stretch>
            <a:fillRect/>
          </a:stretch>
        </p:blipFill>
        <p:spPr>
          <a:xfrm>
            <a:off x="2291862" y="904862"/>
            <a:ext cx="7608276" cy="1254369"/>
          </a:xfrm>
          <a:prstGeom prst="rect">
            <a:avLst/>
          </a:prstGeom>
        </p:spPr>
      </p:pic>
      <p:sp>
        <p:nvSpPr>
          <p:cNvPr id="7" name="TextBox 6"/>
          <p:cNvSpPr txBox="1"/>
          <p:nvPr/>
        </p:nvSpPr>
        <p:spPr>
          <a:xfrm>
            <a:off x="879231" y="2614246"/>
            <a:ext cx="1992923" cy="369332"/>
          </a:xfrm>
          <a:prstGeom prst="rect">
            <a:avLst/>
          </a:prstGeom>
          <a:noFill/>
        </p:spPr>
        <p:txBody>
          <a:bodyPr wrap="square" rtlCol="0">
            <a:spAutoFit/>
          </a:bodyPr>
          <a:lstStyle/>
          <a:p>
            <a:r>
              <a:rPr lang="en-US" dirty="0" smtClean="0">
                <a:solidFill>
                  <a:srgbClr val="FF0000"/>
                </a:solidFill>
              </a:rPr>
              <a:t>Climate monitoring</a:t>
            </a:r>
            <a:endParaRPr lang="en-IN" dirty="0">
              <a:solidFill>
                <a:srgbClr val="FF0000"/>
              </a:solidFill>
            </a:endParaRPr>
          </a:p>
        </p:txBody>
      </p:sp>
      <p:pic>
        <p:nvPicPr>
          <p:cNvPr id="8" name="Picture 7"/>
          <p:cNvPicPr>
            <a:picLocks noChangeAspect="1"/>
          </p:cNvPicPr>
          <p:nvPr/>
        </p:nvPicPr>
        <p:blipFill>
          <a:blip r:embed="rId4"/>
          <a:stretch>
            <a:fillRect/>
          </a:stretch>
        </p:blipFill>
        <p:spPr>
          <a:xfrm>
            <a:off x="4568337" y="3021241"/>
            <a:ext cx="1695450" cy="2667000"/>
          </a:xfrm>
          <a:prstGeom prst="rect">
            <a:avLst/>
          </a:prstGeom>
        </p:spPr>
      </p:pic>
      <p:sp>
        <p:nvSpPr>
          <p:cNvPr id="9" name="TextBox 8"/>
          <p:cNvSpPr txBox="1"/>
          <p:nvPr/>
        </p:nvSpPr>
        <p:spPr>
          <a:xfrm>
            <a:off x="4716341" y="2288496"/>
            <a:ext cx="1547446" cy="646331"/>
          </a:xfrm>
          <a:prstGeom prst="rect">
            <a:avLst/>
          </a:prstGeom>
          <a:noFill/>
        </p:spPr>
        <p:txBody>
          <a:bodyPr wrap="square" rtlCol="0">
            <a:spAutoFit/>
          </a:bodyPr>
          <a:lstStyle/>
          <a:p>
            <a:r>
              <a:rPr lang="en-US" dirty="0" smtClean="0">
                <a:solidFill>
                  <a:srgbClr val="FF0000"/>
                </a:solidFill>
              </a:rPr>
              <a:t>Climate prediction</a:t>
            </a:r>
            <a:endParaRPr lang="en-IN" dirty="0">
              <a:solidFill>
                <a:srgbClr val="FF0000"/>
              </a:solidFill>
            </a:endParaRPr>
          </a:p>
        </p:txBody>
      </p:sp>
      <p:pic>
        <p:nvPicPr>
          <p:cNvPr id="10" name="Picture 9"/>
          <p:cNvPicPr>
            <a:picLocks noChangeAspect="1"/>
          </p:cNvPicPr>
          <p:nvPr/>
        </p:nvPicPr>
        <p:blipFill>
          <a:blip r:embed="rId5"/>
          <a:stretch>
            <a:fillRect/>
          </a:stretch>
        </p:blipFill>
        <p:spPr>
          <a:xfrm>
            <a:off x="6993549" y="2983578"/>
            <a:ext cx="1666875" cy="2943225"/>
          </a:xfrm>
          <a:prstGeom prst="rect">
            <a:avLst/>
          </a:prstGeom>
        </p:spPr>
      </p:pic>
      <p:sp>
        <p:nvSpPr>
          <p:cNvPr id="11" name="TextBox 10"/>
          <p:cNvSpPr txBox="1"/>
          <p:nvPr/>
        </p:nvSpPr>
        <p:spPr>
          <a:xfrm>
            <a:off x="6951785" y="2288496"/>
            <a:ext cx="1312984" cy="646331"/>
          </a:xfrm>
          <a:prstGeom prst="rect">
            <a:avLst/>
          </a:prstGeom>
          <a:noFill/>
        </p:spPr>
        <p:txBody>
          <a:bodyPr wrap="square" rtlCol="0">
            <a:spAutoFit/>
          </a:bodyPr>
          <a:lstStyle/>
          <a:p>
            <a:r>
              <a:rPr lang="en-US" dirty="0" smtClean="0">
                <a:solidFill>
                  <a:srgbClr val="FF0000"/>
                </a:solidFill>
              </a:rPr>
              <a:t>Climate application</a:t>
            </a:r>
            <a:endParaRPr lang="en-IN" dirty="0">
              <a:solidFill>
                <a:srgbClr val="FF0000"/>
              </a:solidFill>
            </a:endParaRPr>
          </a:p>
        </p:txBody>
      </p:sp>
      <p:pic>
        <p:nvPicPr>
          <p:cNvPr id="12" name="Picture 11"/>
          <p:cNvPicPr>
            <a:picLocks noChangeAspect="1"/>
          </p:cNvPicPr>
          <p:nvPr/>
        </p:nvPicPr>
        <p:blipFill>
          <a:blip r:embed="rId6"/>
          <a:stretch>
            <a:fillRect/>
          </a:stretch>
        </p:blipFill>
        <p:spPr>
          <a:xfrm>
            <a:off x="9357214" y="3018793"/>
            <a:ext cx="1666875" cy="2933700"/>
          </a:xfrm>
          <a:prstGeom prst="rect">
            <a:avLst/>
          </a:prstGeom>
        </p:spPr>
      </p:pic>
      <p:sp>
        <p:nvSpPr>
          <p:cNvPr id="13" name="TextBox 12"/>
          <p:cNvSpPr txBox="1"/>
          <p:nvPr/>
        </p:nvSpPr>
        <p:spPr>
          <a:xfrm>
            <a:off x="9284677" y="2414954"/>
            <a:ext cx="1846421" cy="646331"/>
          </a:xfrm>
          <a:prstGeom prst="rect">
            <a:avLst/>
          </a:prstGeom>
          <a:noFill/>
        </p:spPr>
        <p:txBody>
          <a:bodyPr wrap="square" rtlCol="0">
            <a:spAutoFit/>
          </a:bodyPr>
          <a:lstStyle/>
          <a:p>
            <a:r>
              <a:rPr lang="en-US" dirty="0" smtClean="0">
                <a:solidFill>
                  <a:srgbClr val="FF0000"/>
                </a:solidFill>
              </a:rPr>
              <a:t>Climate information</a:t>
            </a:r>
            <a:endParaRPr lang="en-IN" dirty="0">
              <a:solidFill>
                <a:srgbClr val="FF0000"/>
              </a:solidFill>
            </a:endParaRPr>
          </a:p>
        </p:txBody>
      </p:sp>
    </p:spTree>
    <p:extLst>
      <p:ext uri="{BB962C8B-B14F-4D97-AF65-F5344CB8AC3E}">
        <p14:creationId xmlns:p14="http://schemas.microsoft.com/office/powerpoint/2010/main" val="4143750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CLIMATE PREDICTION</a:t>
            </a:r>
            <a:br>
              <a:rPr lang="en-US" dirty="0" smtClean="0">
                <a:solidFill>
                  <a:srgbClr val="FF0000"/>
                </a:solidFill>
              </a:rPr>
            </a:br>
            <a:r>
              <a:rPr lang="en-US" sz="1800" dirty="0" smtClean="0"/>
              <a:t>Long </a:t>
            </a:r>
            <a:r>
              <a:rPr lang="en-US" sz="1800" dirty="0"/>
              <a:t>Range Forecasting (LRF</a:t>
            </a:r>
            <a:r>
              <a:rPr lang="en-US" sz="1800" dirty="0" smtClean="0"/>
              <a:t>)</a:t>
            </a:r>
            <a:endParaRPr lang="en-IN" sz="1800" dirty="0">
              <a:solidFill>
                <a:srgbClr val="FF0000"/>
              </a:solidFill>
            </a:endParaRPr>
          </a:p>
        </p:txBody>
      </p:sp>
      <p:sp>
        <p:nvSpPr>
          <p:cNvPr id="3" name="Text Placeholder 2"/>
          <p:cNvSpPr>
            <a:spLocks noGrp="1"/>
          </p:cNvSpPr>
          <p:nvPr>
            <p:ph type="body" idx="1"/>
          </p:nvPr>
        </p:nvSpPr>
        <p:spPr>
          <a:xfrm>
            <a:off x="438132" y="904862"/>
            <a:ext cx="11315736" cy="5238779"/>
          </a:xfrm>
        </p:spPr>
        <p:txBody>
          <a:bodyPr/>
          <a:lstStyle/>
          <a:p>
            <a:pPr marL="514350" indent="-514350">
              <a:buFont typeface="Arial" panose="020B0604020202020204" pitchFamily="34" charset="0"/>
              <a:buChar char="•"/>
            </a:pPr>
            <a:r>
              <a:rPr lang="en-US" sz="2000" b="0" dirty="0" smtClean="0"/>
              <a:t>To </a:t>
            </a:r>
            <a:r>
              <a:rPr lang="en-US" sz="2000" b="0" dirty="0"/>
              <a:t>prepare and issue operational extended and long range forecasts for the country</a:t>
            </a:r>
            <a:r>
              <a:rPr lang="en-US" sz="2000" b="0" dirty="0" smtClean="0"/>
              <a:t>.</a:t>
            </a:r>
            <a:endParaRPr lang="en-US" sz="2000" dirty="0" smtClean="0"/>
          </a:p>
          <a:p>
            <a:pPr marL="514350" indent="-514350">
              <a:buFont typeface="Arial" panose="020B0604020202020204" pitchFamily="34" charset="0"/>
              <a:buChar char="•"/>
            </a:pPr>
            <a:r>
              <a:rPr lang="en-US" sz="2000" b="0" dirty="0" smtClean="0"/>
              <a:t>Grid </a:t>
            </a:r>
            <a:r>
              <a:rPr lang="en-US" sz="2000" b="0" dirty="0"/>
              <a:t>point rainfall data over the country: Prepares daily grid point rainfall data at two different high resolution spatial grids (1</a:t>
            </a:r>
            <a:r>
              <a:rPr lang="en-US" sz="2000" b="0" baseline="30000" dirty="0"/>
              <a:t>o</a:t>
            </a:r>
            <a:r>
              <a:rPr lang="en-US" sz="2000" b="0" dirty="0"/>
              <a:t>X 1</a:t>
            </a:r>
            <a:r>
              <a:rPr lang="en-US" sz="2000" b="0" baseline="30000" dirty="0"/>
              <a:t>o</a:t>
            </a:r>
            <a:r>
              <a:rPr lang="en-US" sz="2000" b="0" dirty="0"/>
              <a:t> and 0.5</a:t>
            </a:r>
            <a:r>
              <a:rPr lang="en-US" sz="2000" b="0" baseline="30000" dirty="0"/>
              <a:t>o</a:t>
            </a:r>
            <a:r>
              <a:rPr lang="en-US" sz="2000" b="0" dirty="0"/>
              <a:t>X 0.5</a:t>
            </a:r>
            <a:r>
              <a:rPr lang="en-US" sz="2000" b="0" baseline="30000" dirty="0"/>
              <a:t>o</a:t>
            </a:r>
            <a:r>
              <a:rPr lang="en-US" sz="2000" b="0" dirty="0" smtClean="0"/>
              <a:t>).</a:t>
            </a:r>
          </a:p>
          <a:p>
            <a:r>
              <a:rPr lang="en-US" sz="2000" b="0" dirty="0" smtClean="0"/>
              <a:t> </a:t>
            </a:r>
            <a:r>
              <a:rPr lang="en-US" sz="2000" b="0" dirty="0"/>
              <a:t>The daily, monthly and seasonal rainfall maps prepared based on these data are available through IMD, Pune website (</a:t>
            </a:r>
            <a:r>
              <a:rPr lang="en-US" sz="2000" b="0" dirty="0">
                <a:hlinkClick r:id="rId2"/>
              </a:rPr>
              <a:t>www.imdpune.gov.in</a:t>
            </a:r>
            <a:r>
              <a:rPr lang="en-US" sz="2000" b="0" dirty="0" smtClean="0"/>
              <a:t>).</a:t>
            </a:r>
          </a:p>
          <a:p>
            <a:pPr marL="742950" indent="-742950" algn="just">
              <a:buFont typeface="Arial" panose="020B0604020202020204" pitchFamily="34" charset="0"/>
              <a:buChar char="•"/>
            </a:pPr>
            <a:r>
              <a:rPr lang="en-US" sz="2000" b="0" dirty="0"/>
              <a:t>IMD has implemented a new strategy for issuing monthly and seasonal operational forecasts for the southwest monsoon rainfall over the country by modifying the existing two stage forecasting strategy.</a:t>
            </a:r>
          </a:p>
          <a:p>
            <a:pPr marL="742950" indent="-742950" algn="just">
              <a:buFont typeface="Arial" panose="020B0604020202020204" pitchFamily="34" charset="0"/>
              <a:buChar char="•"/>
            </a:pPr>
            <a:r>
              <a:rPr lang="en-US" sz="2000" b="0" dirty="0"/>
              <a:t>The new strategy uses both dynamical and statistical forecasting system. Multi-Model Ensemble (MME) forecasting system based on coupled global climate models (CGCMs) from different global climate prediction </a:t>
            </a:r>
            <a:r>
              <a:rPr lang="en-US" sz="2000" b="0" dirty="0" err="1"/>
              <a:t>centres</a:t>
            </a:r>
            <a:r>
              <a:rPr lang="en-US" sz="2000" b="0" dirty="0"/>
              <a:t>, including IMD’s Monsoon Mission Climate Forecast System (MMCFS) are used in dynamical forecast system. </a:t>
            </a:r>
            <a:endParaRPr lang="en-IN" sz="2000" dirty="0"/>
          </a:p>
          <a:p>
            <a:endParaRPr lang="en-IN" sz="2400" dirty="0"/>
          </a:p>
        </p:txBody>
      </p:sp>
    </p:spTree>
    <p:extLst>
      <p:ext uri="{BB962C8B-B14F-4D97-AF65-F5344CB8AC3E}">
        <p14:creationId xmlns:p14="http://schemas.microsoft.com/office/powerpoint/2010/main" val="312312717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4000" y="1"/>
            <a:ext cx="9144000" cy="904875"/>
          </a:xfrm>
        </p:spPr>
        <p:txBody>
          <a:bodyPr/>
          <a:lstStyle/>
          <a:p>
            <a:r>
              <a:rPr lang="en-US" altLang="en-US" dirty="0" smtClean="0">
                <a:solidFill>
                  <a:srgbClr val="FF0000"/>
                </a:solidFill>
              </a:rPr>
              <a:t>Extended range forecast</a:t>
            </a:r>
          </a:p>
        </p:txBody>
      </p:sp>
      <p:sp>
        <p:nvSpPr>
          <p:cNvPr id="36867" name="Text Placeholder 2"/>
          <p:cNvSpPr>
            <a:spLocks noGrp="1"/>
          </p:cNvSpPr>
          <p:nvPr>
            <p:ph type="body" idx="1"/>
          </p:nvPr>
        </p:nvSpPr>
        <p:spPr>
          <a:xfrm>
            <a:off x="1752601" y="990601"/>
            <a:ext cx="8486775" cy="5153025"/>
          </a:xfrm>
        </p:spPr>
        <p:txBody>
          <a:bodyPr/>
          <a:lstStyle/>
          <a:p>
            <a:endParaRPr lang="en-US" altLang="en-US" smtClean="0"/>
          </a:p>
          <a:p>
            <a:r>
              <a:rPr lang="en-IN" altLang="en-US" smtClean="0"/>
              <a:t> </a:t>
            </a:r>
            <a:endParaRPr lang="en-US" altLang="en-US" smtClean="0"/>
          </a:p>
          <a:p>
            <a:endParaRPr lang="en-US" altLang="en-US" smtClean="0"/>
          </a:p>
        </p:txBody>
      </p:sp>
      <p:pic>
        <p:nvPicPr>
          <p:cNvPr id="368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5662" y="904876"/>
            <a:ext cx="3645876" cy="217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022123" y="3722076"/>
            <a:ext cx="3645877" cy="233289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124" y="1026503"/>
            <a:ext cx="3645876" cy="2695573"/>
          </a:xfrm>
          <a:prstGeom prst="rect">
            <a:avLst/>
          </a:prstGeom>
        </p:spPr>
      </p:pic>
      <p:pic>
        <p:nvPicPr>
          <p:cNvPr id="3074" name="Picture 2" descr="https://nwp.imd.gov.in/drp/CFS_RFDist_Wee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5661" y="3168894"/>
            <a:ext cx="3645877" cy="288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19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ont wx im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27000"/>
          </a:schemeClr>
        </a:solidFill>
      </a:spPr>
      <a:bodyPr rtlCol="0" anchor="ctr"/>
      <a:lstStyle>
        <a:defPPr algn="just">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Font wx im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27000"/>
          </a:schemeClr>
        </a:solidFill>
      </a:spPr>
      <a:bodyPr rtlCol="0" anchor="ctr"/>
      <a:lstStyle>
        <a:defPPr algn="just">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Font wx im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IMD - Default">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3_IMD - Defaul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63500" dist="17961" dir="2700000" algn="ctr" rotWithShape="0">
            <a:srgbClr val="999999"/>
          </a:outerShdw>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63500" dist="17961" dir="2700000" algn="ctr" rotWithShape="0">
            <a:srgbClr val="999999"/>
          </a:outerShdw>
        </a:effec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Font wx im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TotalTime>
  <Words>2932</Words>
  <Application>Microsoft Office PowerPoint</Application>
  <PresentationFormat>Widescreen</PresentationFormat>
  <Paragraphs>364</Paragraphs>
  <Slides>50</Slides>
  <Notes>6</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50</vt:i4>
      </vt:variant>
    </vt:vector>
  </HeadingPairs>
  <TitlesOfParts>
    <vt:vector size="65" baseType="lpstr">
      <vt:lpstr>ＭＳ Ｐゴシック</vt:lpstr>
      <vt:lpstr>Arial</vt:lpstr>
      <vt:lpstr>Arial Narrow</vt:lpstr>
      <vt:lpstr>Calibri</vt:lpstr>
      <vt:lpstr>Georgia</vt:lpstr>
      <vt:lpstr>Times</vt:lpstr>
      <vt:lpstr>Times New Roman</vt:lpstr>
      <vt:lpstr>Wingdings</vt:lpstr>
      <vt:lpstr>Theme1</vt:lpstr>
      <vt:lpstr>3_Font wx imd</vt:lpstr>
      <vt:lpstr>Font wx imd</vt:lpstr>
      <vt:lpstr>2_Font wx imd</vt:lpstr>
      <vt:lpstr>4_IMD - Default</vt:lpstr>
      <vt:lpstr>4_Font wx imd</vt:lpstr>
      <vt:lpstr>CorelDRAW</vt:lpstr>
      <vt:lpstr>National Level Programmes and Applications in Weather Forecasting Services</vt:lpstr>
      <vt:lpstr>Ministry of Earth Sciences (MoES)</vt:lpstr>
      <vt:lpstr>Overarching scheme “PRITHvi VIgyan (PRITHVI)” of the Ministry of Earth Sciences</vt:lpstr>
      <vt:lpstr>Major Objectives of the overarching Prithvi Scheme </vt:lpstr>
      <vt:lpstr>Atmosphere &amp; Climate Research-Modelling Observing Systems &amp; Services (ACROSS)</vt:lpstr>
      <vt:lpstr>Atmospheric, Climate Science and Services</vt:lpstr>
      <vt:lpstr>Climate Research &amp; Services</vt:lpstr>
      <vt:lpstr>CLIMATE PREDICTION Long Range Forecasting (LRF)</vt:lpstr>
      <vt:lpstr>Extended range forecast</vt:lpstr>
      <vt:lpstr>Extended range forecast</vt:lpstr>
      <vt:lpstr>Tentative annual time schedule for issuing various operational long range forecast/ outlook</vt:lpstr>
      <vt:lpstr>SWM Seasonal/monthly Forecast   </vt:lpstr>
      <vt:lpstr>El-Nino Southern Oscillation(ENSO) bulletin</vt:lpstr>
      <vt:lpstr>Weather &amp; Climate Services </vt:lpstr>
      <vt:lpstr>Weather and Climate Services</vt:lpstr>
      <vt:lpstr>Weather and Climate Services-Objectives </vt:lpstr>
      <vt:lpstr>Upgradation of Forecast System </vt:lpstr>
      <vt:lpstr>Upgradation of Forecast System-Objectives  </vt:lpstr>
      <vt:lpstr>Multi model forecast products</vt:lpstr>
      <vt:lpstr>Forecast Bulletins</vt:lpstr>
      <vt:lpstr>All India Impact Based Weather Warning Bulletin</vt:lpstr>
      <vt:lpstr>Flash Flood Guidance</vt:lpstr>
      <vt:lpstr>Gramin Krishi Mausam Sewa (Agrometeorological Advisory Services)</vt:lpstr>
      <vt:lpstr>GKMS</vt:lpstr>
      <vt:lpstr>Objectives of GKMS</vt:lpstr>
      <vt:lpstr>PowerPoint Presentation</vt:lpstr>
      <vt:lpstr>PowerPoint Presentation</vt:lpstr>
      <vt:lpstr>Source of Observation</vt:lpstr>
      <vt:lpstr>Weather Forecast spectrum for Agriculture</vt:lpstr>
      <vt:lpstr>PowerPoint Presentation</vt:lpstr>
      <vt:lpstr>Inputs for Preparation of Agromet Advisories</vt:lpstr>
      <vt:lpstr>Agromet Bulletin-Sample </vt:lpstr>
      <vt:lpstr>AAS Bulletin </vt:lpstr>
      <vt:lpstr>National Agromet Advisory Service Bulletin based on Extended range weather forecast (ERF)</vt:lpstr>
      <vt:lpstr>PowerPoint Presentation</vt:lpstr>
      <vt:lpstr>Agromet Products</vt:lpstr>
      <vt:lpstr>Development of Forewarning model for  Pest and Disease</vt:lpstr>
      <vt:lpstr>Dissemination of AAS</vt:lpstr>
      <vt:lpstr>Dissemination of AAS        </vt:lpstr>
      <vt:lpstr>PowerPoint Presentation</vt:lpstr>
      <vt:lpstr>Dissemination through Website</vt:lpstr>
      <vt:lpstr>Dissemination through Mobile Apps</vt:lpstr>
      <vt:lpstr>PowerPoint Presentation</vt:lpstr>
      <vt:lpstr>PowerPoint Presentation</vt:lpstr>
      <vt:lpstr>Farmers Awareness Programme </vt:lpstr>
      <vt:lpstr>Feedback on AAS </vt:lpstr>
      <vt:lpstr>R&amp; D  New Initiative</vt:lpstr>
      <vt:lpstr>PowerPoint Presentation</vt:lpstr>
      <vt:lpstr>PowerPoint Presentation</vt:lpstr>
      <vt:lpstr>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57</cp:revision>
  <cp:lastPrinted>2024-07-18T11:10:06Z</cp:lastPrinted>
  <dcterms:created xsi:type="dcterms:W3CDTF">2024-07-01T11:47:18Z</dcterms:created>
  <dcterms:modified xsi:type="dcterms:W3CDTF">2024-07-24T07:16:10Z</dcterms:modified>
</cp:coreProperties>
</file>